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2"/>
  </p:notesMasterIdLst>
  <p:sldIdLst>
    <p:sldId id="257" r:id="rId2"/>
    <p:sldId id="258" r:id="rId3"/>
    <p:sldId id="259" r:id="rId4"/>
    <p:sldId id="260" r:id="rId5"/>
    <p:sldId id="261" r:id="rId6"/>
    <p:sldId id="262" r:id="rId7"/>
    <p:sldId id="264" r:id="rId8"/>
    <p:sldId id="263" r:id="rId9"/>
    <p:sldId id="265" r:id="rId10"/>
    <p:sldId id="266" r:id="rId11"/>
    <p:sldId id="267" r:id="rId12"/>
    <p:sldId id="268" r:id="rId13"/>
    <p:sldId id="269" r:id="rId14"/>
    <p:sldId id="270" r:id="rId15"/>
    <p:sldId id="271" r:id="rId16"/>
    <p:sldId id="274" r:id="rId17"/>
    <p:sldId id="288" r:id="rId18"/>
    <p:sldId id="273" r:id="rId19"/>
    <p:sldId id="272" r:id="rId20"/>
    <p:sldId id="275" r:id="rId21"/>
    <p:sldId id="276" r:id="rId22"/>
    <p:sldId id="278" r:id="rId23"/>
    <p:sldId id="277"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6" r:id="rId37"/>
    <p:sldId id="292" r:id="rId38"/>
    <p:sldId id="297" r:id="rId39"/>
    <p:sldId id="293" r:id="rId40"/>
    <p:sldId id="298" r:id="rId41"/>
    <p:sldId id="294" r:id="rId42"/>
    <p:sldId id="299" r:id="rId43"/>
    <p:sldId id="300" r:id="rId44"/>
    <p:sldId id="301" r:id="rId45"/>
    <p:sldId id="302" r:id="rId46"/>
    <p:sldId id="303" r:id="rId47"/>
    <p:sldId id="304" r:id="rId48"/>
    <p:sldId id="307" r:id="rId49"/>
    <p:sldId id="305" r:id="rId50"/>
    <p:sldId id="309" r:id="rId51"/>
    <p:sldId id="306" r:id="rId52"/>
    <p:sldId id="308"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3" r:id="rId75"/>
    <p:sldId id="331" r:id="rId76"/>
    <p:sldId id="332"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FA21B4-0F30-BEDD-589E-78BB05B55096}" v="1654" dt="2022-11-26T20:29:04.440"/>
    <p1510:client id="{3F41055D-446A-E285-3455-67C4DC07F43A}" v="144" dt="2022-11-11T21:35:12.409"/>
    <p1510:client id="{6BBD3F56-4346-84E0-E616-6A3425430A7E}" v="15" dt="2022-11-16T20:30:36.240"/>
    <p1510:client id="{7ECA259F-63C9-146C-B508-0EB686C4B139}" v="202" dt="2022-11-02T20:40:18.705"/>
    <p1510:client id="{7EEFDDA1-139B-8B9D-748E-03824D7CECF2}" v="60" dt="2022-11-08T22:00:00.247"/>
    <p1510:client id="{8A00FC61-B721-C43D-9D9C-60F65E5E8F64}" v="7" dt="2022-11-10T02:26:30.451"/>
    <p1510:client id="{A7938B1A-807F-703E-C6D3-006EA837E833}" v="456" dt="2022-11-04T15:11:56.763"/>
    <p1510:client id="{BC406889-FE14-7387-B677-B5E582F0CBDA}" v="592" dt="2022-11-09T01:51:35.628"/>
    <p1510:client id="{BCEA9956-A272-425F-6706-FEC8F8EA90A2}" v="2" dt="2022-12-01T03:31:32.598"/>
    <p1510:client id="{D0E98872-C349-9119-1554-5272A94EF8EF}" v="863" dt="2022-12-01T01:21:36.861"/>
    <p1510:client id="{E92D1625-D201-AA6B-5923-92A606664619}" v="3769" dt="2022-11-27T21:52:41.9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75"/>
    <p:restoredTop sz="94602"/>
  </p:normalViewPr>
  <p:slideViewPr>
    <p:cSldViewPr snapToGrid="0" snapToObjects="1" showGuides="1">
      <p:cViewPr varScale="1">
        <p:scale>
          <a:sx n="117" d="100"/>
          <a:sy n="117" d="100"/>
        </p:scale>
        <p:origin x="2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zalandoresearch/fashion-mnist"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tech.zalando.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tensorflow.org/api_docs/python/tf/keras/losses" TargetMode="External"/><Relationship Id="rId2" Type="http://schemas.openxmlformats.org/officeDocument/2006/relationships/hyperlink" Target="https://www.tensorflow.org/api_docs/python/tf/keras/Model#compile" TargetMode="External"/><Relationship Id="rId1" Type="http://schemas.openxmlformats.org/officeDocument/2006/relationships/slideLayout" Target="../slideLayouts/slideLayout3.xml"/><Relationship Id="rId5" Type="http://schemas.openxmlformats.org/officeDocument/2006/relationships/hyperlink" Target="https://www.tensorflow.org/api_docs/python/tf/keras/metrics" TargetMode="External"/><Relationship Id="rId4" Type="http://schemas.openxmlformats.org/officeDocument/2006/relationships/hyperlink" Target="https://www.tensorflow.org/api_docs/python/tf/keras/optimizer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518668" y="437192"/>
            <a:ext cx="7997444" cy="2551684"/>
          </a:xfrm>
        </p:spPr>
        <p:txBody>
          <a:bodyPr/>
          <a:lstStyle/>
          <a:p>
            <a:r>
              <a:rPr lang="en-US" dirty="0">
                <a:latin typeface="Arial"/>
                <a:cs typeface="Arial"/>
              </a:rPr>
              <a:t>Image classification- fashion </a:t>
            </a:r>
            <a:r>
              <a:rPr lang="en-US" dirty="0" err="1">
                <a:latin typeface="Arial"/>
                <a:cs typeface="Arial"/>
              </a:rPr>
              <a:t>mnist</a:t>
            </a:r>
            <a:endParaRPr lang="en-US" dirty="0">
              <a:latin typeface="Arial"/>
              <a:cs typeface="Arial"/>
            </a:endParaRP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3347425"/>
            <a:ext cx="5178044" cy="1929781"/>
          </a:xfrm>
        </p:spPr>
        <p:txBody>
          <a:bodyPr vert="horz" lIns="0" tIns="45720" rIns="91440" bIns="45720" rtlCol="0" anchor="t">
            <a:noAutofit/>
          </a:bodyPr>
          <a:lstStyle/>
          <a:p>
            <a:r>
              <a:rPr lang="en-US" dirty="0" err="1">
                <a:latin typeface="Georgia"/>
              </a:rPr>
              <a:t>Jayavani</a:t>
            </a:r>
            <a:r>
              <a:rPr lang="en-US" dirty="0">
                <a:latin typeface="Georgia"/>
              </a:rPr>
              <a:t> Akkiraju</a:t>
            </a:r>
            <a:endParaRPr lang="en-US" dirty="0"/>
          </a:p>
          <a:p>
            <a:r>
              <a:rPr lang="en-US" dirty="0">
                <a:latin typeface="Georgia"/>
              </a:rPr>
              <a:t>50442863</a:t>
            </a:r>
          </a:p>
          <a:p>
            <a:r>
              <a:rPr lang="en-US" dirty="0">
                <a:latin typeface="Georgia"/>
              </a:rPr>
              <a:t>Srujana Golconda</a:t>
            </a:r>
            <a:endParaRPr lang="en-US" dirty="0"/>
          </a:p>
          <a:p>
            <a:endParaRPr lang="en-US" dirty="0"/>
          </a:p>
          <a:p>
            <a:endParaRPr lang="en-US" dirty="0"/>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8ADC-2FCD-F36C-C0AF-8FCD52456490}"/>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190BBF85-E114-26B5-E25C-C9D38D5E2FFA}"/>
              </a:ext>
            </a:extLst>
          </p:cNvPr>
          <p:cNvSpPr>
            <a:spLocks noGrp="1"/>
          </p:cNvSpPr>
          <p:nvPr>
            <p:ph idx="1"/>
          </p:nvPr>
        </p:nvSpPr>
        <p:spPr/>
        <p:txBody>
          <a:bodyPr vert="horz" lIns="91440" tIns="45720" rIns="91440" bIns="45720" rtlCol="0" anchor="t">
            <a:noAutofit/>
          </a:bodyPr>
          <a:lstStyle/>
          <a:p>
            <a:r>
              <a:rPr lang="en-US" sz="2000" dirty="0">
                <a:solidFill>
                  <a:schemeClr val="tx1">
                    <a:lumMod val="50000"/>
                  </a:schemeClr>
                </a:solidFill>
                <a:latin typeface="Times New Roman"/>
                <a:ea typeface="+mn-lt"/>
                <a:cs typeface="+mn-lt"/>
              </a:rPr>
              <a:t>There are separate images for each row</a:t>
            </a:r>
            <a:endParaRPr lang="en-US" sz="2000" dirty="0">
              <a:solidFill>
                <a:schemeClr val="tx1">
                  <a:lumMod val="50000"/>
                </a:schemeClr>
              </a:solidFill>
              <a:latin typeface="Times New Roman"/>
              <a:cs typeface="Arial" panose="020B0604020202020204"/>
            </a:endParaRPr>
          </a:p>
          <a:p>
            <a:r>
              <a:rPr lang="en-US" sz="2000" dirty="0">
                <a:solidFill>
                  <a:schemeClr val="tx1">
                    <a:lumMod val="50000"/>
                  </a:schemeClr>
                </a:solidFill>
                <a:latin typeface="Times New Roman"/>
                <a:ea typeface="+mn-lt"/>
                <a:cs typeface="+mn-lt"/>
              </a:rPr>
              <a:t>The class label is column1</a:t>
            </a:r>
            <a:endParaRPr lang="en-US" sz="2000">
              <a:solidFill>
                <a:schemeClr val="tx1">
                  <a:lumMod val="50000"/>
                </a:schemeClr>
              </a:solidFill>
              <a:latin typeface="Times New Roman"/>
              <a:cs typeface="Times New Roman"/>
            </a:endParaRPr>
          </a:p>
          <a:p>
            <a:r>
              <a:rPr lang="en-US" sz="2000" dirty="0">
                <a:solidFill>
                  <a:schemeClr val="tx1">
                    <a:lumMod val="50000"/>
                  </a:schemeClr>
                </a:solidFill>
                <a:latin typeface="Times New Roman"/>
                <a:ea typeface="+mn-lt"/>
                <a:cs typeface="+mn-lt"/>
              </a:rPr>
              <a:t>Remaining columns are pixel numbers (784 total).</a:t>
            </a:r>
            <a:endParaRPr lang="en-US" sz="2000">
              <a:solidFill>
                <a:schemeClr val="tx1">
                  <a:lumMod val="50000"/>
                </a:schemeClr>
              </a:solidFill>
              <a:latin typeface="Times New Roman"/>
              <a:cs typeface="Times New Roman"/>
            </a:endParaRPr>
          </a:p>
          <a:p>
            <a:r>
              <a:rPr lang="en-US" sz="2000" dirty="0">
                <a:solidFill>
                  <a:schemeClr val="tx1">
                    <a:lumMod val="50000"/>
                  </a:schemeClr>
                </a:solidFill>
                <a:latin typeface="Times New Roman"/>
                <a:ea typeface="+mn-lt"/>
                <a:cs typeface="+mn-lt"/>
              </a:rPr>
              <a:t>The value of each pixel is its darkness (1 to 255)</a:t>
            </a:r>
            <a:endParaRPr lang="en-US" sz="2000" dirty="0">
              <a:solidFill>
                <a:schemeClr val="tx1">
                  <a:lumMod val="50000"/>
                </a:schemeClr>
              </a:solidFill>
              <a:latin typeface="Times New Roman"/>
              <a:cs typeface="Arial" panose="020B0604020202020204"/>
            </a:endParaRPr>
          </a:p>
          <a:p>
            <a:r>
              <a:rPr lang="en-US" sz="2000" dirty="0">
                <a:solidFill>
                  <a:schemeClr val="tx1">
                    <a:lumMod val="50000"/>
                  </a:schemeClr>
                </a:solidFill>
                <a:latin typeface="Times New Roman"/>
                <a:ea typeface="+mn-lt"/>
                <a:cs typeface="+mn-lt"/>
              </a:rPr>
              <a:t>Original dataset was downloaded from \</a:t>
            </a:r>
            <a:r>
              <a:rPr lang="en-US" sz="2000" dirty="0">
                <a:solidFill>
                  <a:schemeClr val="tx1">
                    <a:lumMod val="50000"/>
                  </a:schemeClr>
                </a:solidFill>
                <a:latin typeface="Times New Roman"/>
                <a:ea typeface="+mn-lt"/>
                <a:cs typeface="+mn-lt"/>
                <a:hlinkClick r:id="rId2">
                  <a:extLst>
                    <a:ext uri="{A12FA001-AC4F-418D-AE19-62706E023703}">
                      <ahyp:hlinkClr xmlns:ahyp="http://schemas.microsoft.com/office/drawing/2018/hyperlinkcolor" val="tx"/>
                    </a:ext>
                  </a:extLst>
                </a:hlinkClick>
              </a:rPr>
              <a:t>https://github.com/zalandoresearch/fashion-mnist</a:t>
            </a:r>
            <a:endParaRPr lang="en-US" sz="2000" dirty="0">
              <a:solidFill>
                <a:schemeClr val="tx1">
                  <a:lumMod val="50000"/>
                </a:schemeClr>
              </a:solidFill>
              <a:latin typeface="Times New Roman"/>
              <a:cs typeface="Arial" panose="020B0604020202020204"/>
            </a:endParaRPr>
          </a:p>
          <a:p>
            <a:r>
              <a:rPr lang="en-US" sz="2000" dirty="0">
                <a:solidFill>
                  <a:schemeClr val="tx1">
                    <a:lumMod val="50000"/>
                  </a:schemeClr>
                </a:solidFill>
                <a:latin typeface="Times New Roman"/>
                <a:ea typeface="+mn-lt"/>
                <a:cs typeface="+mn-lt"/>
              </a:rPr>
              <a:t>Dataset was converted to CSV with this script </a:t>
            </a:r>
          </a:p>
          <a:p>
            <a:pPr marL="0" indent="0">
              <a:buNone/>
            </a:pPr>
            <a:r>
              <a:rPr lang="en-US" sz="2000" dirty="0">
                <a:solidFill>
                  <a:schemeClr val="tx1">
                    <a:lumMod val="50000"/>
                  </a:schemeClr>
                </a:solidFill>
                <a:latin typeface="Times New Roman"/>
                <a:cs typeface="Arial" panose="020B0604020202020204"/>
              </a:rPr>
              <a:t>    </a:t>
            </a:r>
            <a:r>
              <a:rPr lang="en-US" sz="2000" dirty="0">
                <a:solidFill>
                  <a:schemeClr val="tx1">
                    <a:lumMod val="50000"/>
                  </a:schemeClr>
                </a:solidFill>
                <a:latin typeface="Times New Roman"/>
                <a:cs typeface="Arial" panose="020B0604020202020204"/>
                <a:hlinkClick r:id="" action="ppaction://noaction">
                  <a:extLst>
                    <a:ext uri="{A12FA001-AC4F-418D-AE19-62706E023703}">
                      <ahyp:hlinkClr xmlns:ahyp="http://schemas.microsoft.com/office/drawing/2018/hyperlinkcolor" val="tx"/>
                    </a:ext>
                  </a:extLst>
                </a:hlinkClick>
              </a:rPr>
              <a:t>\https://pjreddie.com/projects/mnist-in-csv/</a:t>
            </a:r>
            <a:endParaRPr lang="en-US" sz="2000" dirty="0">
              <a:solidFill>
                <a:schemeClr val="tx1">
                  <a:lumMod val="50000"/>
                </a:schemeClr>
              </a:solidFill>
              <a:latin typeface="Times New Roman"/>
              <a:cs typeface="Arial" panose="020B0604020202020204"/>
            </a:endParaRPr>
          </a:p>
          <a:p>
            <a:pPr marL="0" indent="0">
              <a:buNone/>
            </a:pPr>
            <a:endParaRPr lang="en-US" dirty="0">
              <a:cs typeface="Arial" panose="020B0604020202020204"/>
            </a:endParaRPr>
          </a:p>
          <a:p>
            <a:endParaRPr lang="en-US" dirty="0">
              <a:cs typeface="Arial" panose="020B0604020202020204"/>
            </a:endParaRPr>
          </a:p>
          <a:p>
            <a:endParaRPr lang="en-US" dirty="0">
              <a:cs typeface="Arial" panose="020B0604020202020204"/>
            </a:endParaRPr>
          </a:p>
          <a:p>
            <a:endParaRPr lang="en-US" dirty="0">
              <a:cs typeface="Arial" panose="020B0604020202020204"/>
            </a:endParaRPr>
          </a:p>
          <a:p>
            <a:pPr marL="0" indent="0">
              <a:buNone/>
            </a:pPr>
            <a:br>
              <a:rPr lang="en-US" dirty="0"/>
            </a:br>
            <a:endParaRPr lang="en-US">
              <a:cs typeface="Arial" panose="020B0604020202020204"/>
            </a:endParaRPr>
          </a:p>
        </p:txBody>
      </p:sp>
      <p:sp>
        <p:nvSpPr>
          <p:cNvPr id="4" name="Footer Placeholder 3">
            <a:extLst>
              <a:ext uri="{FF2B5EF4-FFF2-40B4-BE49-F238E27FC236}">
                <a16:creationId xmlns:a16="http://schemas.microsoft.com/office/drawing/2014/main" id="{635BF00A-0BCA-DE15-F956-B7A5FFFA8987}"/>
              </a:ext>
            </a:extLst>
          </p:cNvPr>
          <p:cNvSpPr>
            <a:spLocks noGrp="1"/>
          </p:cNvSpPr>
          <p:nvPr>
            <p:ph type="ftr" sz="quarter" idx="10"/>
          </p:nvPr>
        </p:nvSpPr>
        <p:spPr/>
        <p:txBody>
          <a:bodyPr/>
          <a:lstStyle/>
          <a:p>
            <a:fld id="{EB53C135-CEC6-A548-8917-8F7FEB82358B}" type="slidenum">
              <a:rPr lang="en-US" smtClean="0"/>
              <a:pPr/>
              <a:t>10</a:t>
            </a:fld>
            <a:endParaRPr lang="en-US" dirty="0"/>
          </a:p>
        </p:txBody>
      </p:sp>
    </p:spTree>
    <p:extLst>
      <p:ext uri="{BB962C8B-B14F-4D97-AF65-F5344CB8AC3E}">
        <p14:creationId xmlns:p14="http://schemas.microsoft.com/office/powerpoint/2010/main" val="3466226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C1C1-612A-11D2-C573-D1B920428950}"/>
              </a:ext>
            </a:extLst>
          </p:cNvPr>
          <p:cNvSpPr>
            <a:spLocks noGrp="1"/>
          </p:cNvSpPr>
          <p:nvPr>
            <p:ph type="title"/>
          </p:nvPr>
        </p:nvSpPr>
        <p:spPr>
          <a:xfrm>
            <a:off x="566928" y="1051818"/>
            <a:ext cx="6951472" cy="1089529"/>
          </a:xfrm>
        </p:spPr>
        <p:txBody>
          <a:bodyPr/>
          <a:lstStyle/>
          <a:p>
            <a:r>
              <a:rPr lang="en-US" dirty="0">
                <a:latin typeface="Georgia"/>
              </a:rPr>
              <a:t>State-of-the-art algorithms Comparision</a:t>
            </a:r>
          </a:p>
        </p:txBody>
      </p:sp>
      <p:sp>
        <p:nvSpPr>
          <p:cNvPr id="3" name="Content Placeholder 2">
            <a:extLst>
              <a:ext uri="{FF2B5EF4-FFF2-40B4-BE49-F238E27FC236}">
                <a16:creationId xmlns:a16="http://schemas.microsoft.com/office/drawing/2014/main" id="{CD8994DE-AB2B-7555-E705-17A93CF15245}"/>
              </a:ext>
            </a:extLst>
          </p:cNvPr>
          <p:cNvSpPr>
            <a:spLocks noGrp="1"/>
          </p:cNvSpPr>
          <p:nvPr>
            <p:ph idx="1"/>
          </p:nvPr>
        </p:nvSpPr>
        <p:spPr/>
        <p:txBody>
          <a:bodyPr vert="horz" lIns="91440" tIns="45720" rIns="91440" bIns="45720" rtlCol="0" anchor="t">
            <a:noAutofit/>
          </a:bodyPr>
          <a:lstStyle/>
          <a:p>
            <a:r>
              <a:rPr lang="en-US" dirty="0">
                <a:cs typeface="Arial"/>
              </a:rPr>
              <a:t>We can see that the CNN test accuracy is 91.89%. </a:t>
            </a:r>
            <a:endParaRPr lang="en-US">
              <a:cs typeface="Arial"/>
            </a:endParaRPr>
          </a:p>
          <a:p>
            <a:r>
              <a:rPr lang="en-US" dirty="0">
                <a:cs typeface="Arial"/>
              </a:rPr>
              <a:t>VGG 16 did better next with a test accuracy of 91.69%</a:t>
            </a:r>
          </a:p>
          <a:p>
            <a:r>
              <a:rPr lang="en-US" dirty="0">
                <a:cs typeface="Arial"/>
              </a:rPr>
              <a:t>RNN accounts to a test accuracy of 90% nearly .</a:t>
            </a:r>
          </a:p>
          <a:p>
            <a:r>
              <a:rPr lang="en-US" dirty="0">
                <a:cs typeface="Arial"/>
              </a:rPr>
              <a:t>The basic neural network gives a test accuracy of 89.6%.</a:t>
            </a:r>
          </a:p>
          <a:p>
            <a:r>
              <a:rPr lang="en-US" dirty="0">
                <a:cs typeface="Arial"/>
              </a:rPr>
              <a:t>PCA (Dimensionality reduction) along with KNN gives a test accuracy of 83.19%.</a:t>
            </a:r>
          </a:p>
          <a:p>
            <a:r>
              <a:rPr lang="en-US" dirty="0" err="1">
                <a:cs typeface="Arial"/>
              </a:rPr>
              <a:t>AlexNet's</a:t>
            </a:r>
            <a:r>
              <a:rPr lang="en-US" dirty="0">
                <a:cs typeface="Arial"/>
              </a:rPr>
              <a:t> test accuracy is 80.31%.</a:t>
            </a:r>
          </a:p>
          <a:p>
            <a:r>
              <a:rPr lang="en-US" dirty="0">
                <a:cs typeface="Arial"/>
              </a:rPr>
              <a:t>LeNet has a least test accuracy of 78.05%.</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p:txBody>
      </p:sp>
      <p:sp>
        <p:nvSpPr>
          <p:cNvPr id="4" name="Footer Placeholder 3">
            <a:extLst>
              <a:ext uri="{FF2B5EF4-FFF2-40B4-BE49-F238E27FC236}">
                <a16:creationId xmlns:a16="http://schemas.microsoft.com/office/drawing/2014/main" id="{5226FD2E-0086-9F25-CA98-BAC5E3BE0E22}"/>
              </a:ext>
            </a:extLst>
          </p:cNvPr>
          <p:cNvSpPr>
            <a:spLocks noGrp="1"/>
          </p:cNvSpPr>
          <p:nvPr>
            <p:ph type="ftr" sz="quarter" idx="10"/>
          </p:nvPr>
        </p:nvSpPr>
        <p:spPr/>
        <p:txBody>
          <a:bodyPr/>
          <a:lstStyle/>
          <a:p>
            <a:fld id="{EB53C135-CEC6-A548-8917-8F7FEB82358B}" type="slidenum">
              <a:rPr lang="en-US" smtClean="0"/>
              <a:pPr/>
              <a:t>100</a:t>
            </a:fld>
            <a:endParaRPr lang="en-US" dirty="0"/>
          </a:p>
        </p:txBody>
      </p:sp>
    </p:spTree>
    <p:extLst>
      <p:ext uri="{BB962C8B-B14F-4D97-AF65-F5344CB8AC3E}">
        <p14:creationId xmlns:p14="http://schemas.microsoft.com/office/powerpoint/2010/main" val="373461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6C1C-BD5A-7CEC-01C7-71C19842E929}"/>
              </a:ext>
            </a:extLst>
          </p:cNvPr>
          <p:cNvSpPr>
            <a:spLocks noGrp="1"/>
          </p:cNvSpPr>
          <p:nvPr>
            <p:ph type="title"/>
          </p:nvPr>
        </p:nvSpPr>
        <p:spPr/>
        <p:txBody>
          <a:bodyPr/>
          <a:lstStyle/>
          <a:p>
            <a:r>
              <a:rPr lang="en-US" dirty="0">
                <a:latin typeface="Georgia"/>
              </a:rPr>
              <a:t>License</a:t>
            </a:r>
            <a:endParaRPr lang="en-US" dirty="0"/>
          </a:p>
        </p:txBody>
      </p:sp>
      <p:sp>
        <p:nvSpPr>
          <p:cNvPr id="3" name="Content Placeholder 2">
            <a:extLst>
              <a:ext uri="{FF2B5EF4-FFF2-40B4-BE49-F238E27FC236}">
                <a16:creationId xmlns:a16="http://schemas.microsoft.com/office/drawing/2014/main" id="{61747FE6-702E-1F4F-5A8D-A2F35197DEDC}"/>
              </a:ext>
            </a:extLst>
          </p:cNvPr>
          <p:cNvSpPr>
            <a:spLocks noGrp="1"/>
          </p:cNvSpPr>
          <p:nvPr>
            <p:ph idx="1"/>
          </p:nvPr>
        </p:nvSpPr>
        <p:spPr>
          <a:xfrm>
            <a:off x="566928" y="2089241"/>
            <a:ext cx="6951472" cy="3968249"/>
          </a:xfrm>
        </p:spPr>
        <p:txBody>
          <a:bodyPr vert="horz" lIns="91440" tIns="45720" rIns="91440" bIns="45720" rtlCol="0" anchor="t">
            <a:noAutofit/>
          </a:bodyPr>
          <a:lstStyle/>
          <a:p>
            <a:pPr marL="0" indent="0">
              <a:buNone/>
            </a:pPr>
            <a:r>
              <a:rPr lang="en-US" sz="1300" dirty="0">
                <a:solidFill>
                  <a:schemeClr val="tx1">
                    <a:lumMod val="50000"/>
                  </a:schemeClr>
                </a:solidFill>
                <a:latin typeface="Times New Roman"/>
                <a:cs typeface="Arial"/>
              </a:rPr>
              <a:t> </a:t>
            </a:r>
            <a:r>
              <a:rPr lang="en-US" sz="1300" dirty="0">
                <a:solidFill>
                  <a:schemeClr val="tx1">
                    <a:lumMod val="50000"/>
                  </a:schemeClr>
                </a:solidFill>
                <a:latin typeface="Times New Roman"/>
                <a:ea typeface="+mn-lt"/>
                <a:cs typeface="+mn-lt"/>
              </a:rPr>
              <a:t>The MIT License (MIT) Copyright © [2017] Zalando SE, </a:t>
            </a:r>
            <a:r>
              <a:rPr lang="en-US" sz="1300" dirty="0">
                <a:solidFill>
                  <a:schemeClr val="tx1">
                    <a:lumMod val="50000"/>
                  </a:schemeClr>
                </a:solidFill>
                <a:latin typeface="Times New Roman"/>
                <a:ea typeface="+mn-lt"/>
                <a:cs typeface="+mn-lt"/>
                <a:hlinkClick r:id="rId2">
                  <a:extLst>
                    <a:ext uri="{A12FA001-AC4F-418D-AE19-62706E023703}">
                      <ahyp:hlinkClr xmlns:ahyp="http://schemas.microsoft.com/office/drawing/2018/hyperlinkcolor" val="tx"/>
                    </a:ext>
                  </a:extLst>
                </a:hlinkClick>
              </a:rPr>
              <a:t>https://tech.zalando.com</a:t>
            </a:r>
            <a:endParaRPr lang="en-US" sz="1300">
              <a:solidFill>
                <a:schemeClr val="tx1">
                  <a:lumMod val="50000"/>
                </a:schemeClr>
              </a:solidFill>
              <a:latin typeface="Times New Roman"/>
              <a:cs typeface="Times New Roman"/>
            </a:endParaRPr>
          </a:p>
          <a:p>
            <a:pPr marL="0" indent="0">
              <a:buNone/>
            </a:pPr>
            <a:r>
              <a:rPr lang="en-US" sz="1300" dirty="0">
                <a:solidFill>
                  <a:schemeClr val="tx1">
                    <a:lumMod val="50000"/>
                  </a:schemeClr>
                </a:solidFill>
                <a:latin typeface="Times New Roman"/>
                <a:ea typeface="+mn-lt"/>
                <a:cs typeface="+mn-lt"/>
              </a:rPr>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endParaRPr lang="en-US" sz="1300">
              <a:solidFill>
                <a:schemeClr val="tx1">
                  <a:lumMod val="50000"/>
                </a:schemeClr>
              </a:solidFill>
              <a:latin typeface="Times New Roman"/>
              <a:cs typeface="Times New Roman"/>
            </a:endParaRPr>
          </a:p>
          <a:p>
            <a:pPr marL="0" indent="0">
              <a:buNone/>
            </a:pPr>
            <a:r>
              <a:rPr lang="en-US" sz="1300" dirty="0">
                <a:solidFill>
                  <a:schemeClr val="tx1">
                    <a:lumMod val="50000"/>
                  </a:schemeClr>
                </a:solidFill>
                <a:latin typeface="Times New Roman"/>
                <a:ea typeface="+mn-lt"/>
                <a:cs typeface="+mn-lt"/>
              </a:rPr>
              <a:t>The above copyright notice and this permission notice shall be included in all copies or substantial portions of the Software.</a:t>
            </a:r>
            <a:endParaRPr lang="en-US" sz="1300">
              <a:solidFill>
                <a:schemeClr val="tx1">
                  <a:lumMod val="50000"/>
                </a:schemeClr>
              </a:solidFill>
              <a:latin typeface="Times New Roman"/>
              <a:cs typeface="Times New Roman"/>
            </a:endParaRPr>
          </a:p>
          <a:p>
            <a:pPr marL="0" indent="0">
              <a:buNone/>
            </a:pPr>
            <a:r>
              <a:rPr lang="en-US" sz="1300" dirty="0">
                <a:solidFill>
                  <a:schemeClr val="tx1">
                    <a:lumMod val="50000"/>
                  </a:schemeClr>
                </a:solidFill>
                <a:latin typeface="Times New Roman"/>
                <a:ea typeface="+mn-lt"/>
                <a:cs typeface="+mn-lt"/>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endParaRPr lang="en-US" sz="1300">
              <a:solidFill>
                <a:schemeClr val="tx1">
                  <a:lumMod val="50000"/>
                </a:schemeClr>
              </a:solidFill>
              <a:latin typeface="Times New Roman"/>
              <a:cs typeface="Times New Roman"/>
            </a:endParaRPr>
          </a:p>
          <a:p>
            <a:endParaRPr lang="en-US" sz="1300" dirty="0">
              <a:latin typeface="Times New Roman"/>
              <a:cs typeface="Arial"/>
            </a:endParaRPr>
          </a:p>
        </p:txBody>
      </p:sp>
      <p:sp>
        <p:nvSpPr>
          <p:cNvPr id="4" name="Footer Placeholder 3">
            <a:extLst>
              <a:ext uri="{FF2B5EF4-FFF2-40B4-BE49-F238E27FC236}">
                <a16:creationId xmlns:a16="http://schemas.microsoft.com/office/drawing/2014/main" id="{FDF63959-D9F2-0219-424B-1018DD1A4341}"/>
              </a:ext>
            </a:extLst>
          </p:cNvPr>
          <p:cNvSpPr>
            <a:spLocks noGrp="1"/>
          </p:cNvSpPr>
          <p:nvPr>
            <p:ph type="ftr" sz="quarter" idx="10"/>
          </p:nvPr>
        </p:nvSpPr>
        <p:spPr/>
        <p:txBody>
          <a:bodyPr/>
          <a:lstStyle/>
          <a:p>
            <a:fld id="{EB53C135-CEC6-A548-8917-8F7FEB82358B}" type="slidenum">
              <a:rPr lang="en-US" smtClean="0"/>
              <a:pPr/>
              <a:t>11</a:t>
            </a:fld>
            <a:endParaRPr lang="en-US" dirty="0"/>
          </a:p>
        </p:txBody>
      </p:sp>
    </p:spTree>
    <p:extLst>
      <p:ext uri="{BB962C8B-B14F-4D97-AF65-F5344CB8AC3E}">
        <p14:creationId xmlns:p14="http://schemas.microsoft.com/office/powerpoint/2010/main" val="187976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D17-CC32-ECF0-5CB7-23355D44BC2A}"/>
              </a:ext>
            </a:extLst>
          </p:cNvPr>
          <p:cNvSpPr>
            <a:spLocks noGrp="1"/>
          </p:cNvSpPr>
          <p:nvPr>
            <p:ph type="title"/>
          </p:nvPr>
        </p:nvSpPr>
        <p:spPr/>
        <p:txBody>
          <a:bodyPr/>
          <a:lstStyle/>
          <a:p>
            <a:r>
              <a:rPr lang="en-US" dirty="0">
                <a:latin typeface="Georgia"/>
              </a:rPr>
              <a:t>Data Preprocessing</a:t>
            </a:r>
            <a:endParaRPr lang="en-US" dirty="0"/>
          </a:p>
        </p:txBody>
      </p:sp>
      <p:sp>
        <p:nvSpPr>
          <p:cNvPr id="3" name="Content Placeholder 2">
            <a:extLst>
              <a:ext uri="{FF2B5EF4-FFF2-40B4-BE49-F238E27FC236}">
                <a16:creationId xmlns:a16="http://schemas.microsoft.com/office/drawing/2014/main" id="{A850E646-A577-E66B-20E5-9181A4F5E80B}"/>
              </a:ext>
            </a:extLst>
          </p:cNvPr>
          <p:cNvSpPr>
            <a:spLocks noGrp="1"/>
          </p:cNvSpPr>
          <p:nvPr>
            <p:ph idx="1"/>
          </p:nvPr>
        </p:nvSpPr>
        <p:spPr/>
        <p:txBody>
          <a:bodyPr vert="horz" lIns="91440" tIns="45720" rIns="91440" bIns="45720" rtlCol="0" anchor="t">
            <a:noAutofit/>
          </a:bodyPr>
          <a:lstStyle/>
          <a:p>
            <a:r>
              <a:rPr lang="en-US" sz="2000" dirty="0">
                <a:solidFill>
                  <a:schemeClr val="tx1">
                    <a:lumMod val="50000"/>
                  </a:schemeClr>
                </a:solidFill>
                <a:latin typeface="Times New Roman"/>
                <a:cs typeface="Arial"/>
              </a:rPr>
              <a:t>We initially split the training and test data by their labels and predictors.</a:t>
            </a:r>
          </a:p>
          <a:p>
            <a:r>
              <a:rPr lang="en-US" sz="2000" dirty="0">
                <a:solidFill>
                  <a:schemeClr val="tx1">
                    <a:lumMod val="50000"/>
                  </a:schemeClr>
                </a:solidFill>
                <a:latin typeface="Times New Roman"/>
                <a:cs typeface="Arial"/>
              </a:rPr>
              <a:t>We check for the null values. As there are no null values in the data we proceed with the data as is.</a:t>
            </a:r>
          </a:p>
          <a:p>
            <a:r>
              <a:rPr lang="en-US" sz="2000" dirty="0">
                <a:solidFill>
                  <a:schemeClr val="tx1">
                    <a:lumMod val="50000"/>
                  </a:schemeClr>
                </a:solidFill>
                <a:latin typeface="Times New Roman"/>
                <a:cs typeface="Arial"/>
              </a:rPr>
              <a:t>Reshaping the data to 28*28 matrix of pixels.</a:t>
            </a:r>
          </a:p>
          <a:p>
            <a:r>
              <a:rPr lang="en-US" sz="2000" u="sng" dirty="0">
                <a:solidFill>
                  <a:schemeClr val="tx1">
                    <a:lumMod val="50000"/>
                  </a:schemeClr>
                </a:solidFill>
                <a:latin typeface="Times New Roman"/>
                <a:cs typeface="Arial"/>
              </a:rPr>
              <a:t>Normalization</a:t>
            </a:r>
            <a:endParaRPr lang="en-US" sz="2000" u="sng">
              <a:solidFill>
                <a:schemeClr val="tx1">
                  <a:lumMod val="50000"/>
                </a:schemeClr>
              </a:solidFill>
              <a:latin typeface="Times New Roman"/>
              <a:cs typeface="Arial"/>
            </a:endParaRPr>
          </a:p>
          <a:p>
            <a:r>
              <a:rPr lang="en-US" sz="2000" dirty="0">
                <a:solidFill>
                  <a:schemeClr val="tx1">
                    <a:lumMod val="50000"/>
                  </a:schemeClr>
                </a:solidFill>
                <a:latin typeface="Times New Roman"/>
                <a:ea typeface="+mn-lt"/>
                <a:cs typeface="+mn-lt"/>
              </a:rPr>
              <a:t>Pixel values range from 0 to 256, apart from 0, the range is 255.</a:t>
            </a:r>
          </a:p>
          <a:p>
            <a:r>
              <a:rPr lang="en-US" sz="2000" dirty="0">
                <a:solidFill>
                  <a:schemeClr val="tx1">
                    <a:lumMod val="50000"/>
                  </a:schemeClr>
                </a:solidFill>
                <a:latin typeface="Times New Roman"/>
                <a:ea typeface="+mn-lt"/>
                <a:cs typeface="+mn-lt"/>
              </a:rPr>
              <a:t>By dividing all the values by 255, we get a range from 0 to 1.</a:t>
            </a:r>
            <a:endParaRPr lang="en-US" sz="2000" dirty="0">
              <a:solidFill>
                <a:schemeClr val="tx1">
                  <a:lumMod val="50000"/>
                </a:schemeClr>
              </a:solidFill>
              <a:latin typeface="Times New Roman"/>
              <a:cs typeface="Arial"/>
            </a:endParaRPr>
          </a:p>
          <a:p>
            <a:endParaRPr lang="en-US" sz="2000" dirty="0">
              <a:solidFill>
                <a:schemeClr val="tx1">
                  <a:lumMod val="50000"/>
                </a:schemeClr>
              </a:solidFill>
              <a:latin typeface="Times New Roman"/>
              <a:cs typeface="Arial"/>
            </a:endParaRPr>
          </a:p>
          <a:p>
            <a:endParaRPr lang="en-US" sz="2000" dirty="0">
              <a:solidFill>
                <a:schemeClr val="tx1">
                  <a:lumMod val="50000"/>
                </a:schemeClr>
              </a:solidFill>
              <a:latin typeface="Times New Roman"/>
              <a:cs typeface="Arial"/>
            </a:endParaRPr>
          </a:p>
          <a:p>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83A38AE1-29B6-A15D-4925-B469C7B8D4CA}"/>
              </a:ext>
            </a:extLst>
          </p:cNvPr>
          <p:cNvSpPr>
            <a:spLocks noGrp="1"/>
          </p:cNvSpPr>
          <p:nvPr>
            <p:ph type="ftr" sz="quarter" idx="10"/>
          </p:nvPr>
        </p:nvSpPr>
        <p:spPr/>
        <p:txBody>
          <a:bodyPr/>
          <a:lstStyle/>
          <a:p>
            <a:fld id="{EB53C135-CEC6-A548-8917-8F7FEB82358B}" type="slidenum">
              <a:rPr lang="en-US" smtClean="0"/>
              <a:pPr/>
              <a:t>12</a:t>
            </a:fld>
            <a:endParaRPr lang="en-US" dirty="0"/>
          </a:p>
        </p:txBody>
      </p:sp>
    </p:spTree>
    <p:extLst>
      <p:ext uri="{BB962C8B-B14F-4D97-AF65-F5344CB8AC3E}">
        <p14:creationId xmlns:p14="http://schemas.microsoft.com/office/powerpoint/2010/main" val="328793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D17-CC32-ECF0-5CB7-23355D44BC2A}"/>
              </a:ext>
            </a:extLst>
          </p:cNvPr>
          <p:cNvSpPr>
            <a:spLocks noGrp="1"/>
          </p:cNvSpPr>
          <p:nvPr>
            <p:ph type="title"/>
          </p:nvPr>
        </p:nvSpPr>
        <p:spPr/>
        <p:txBody>
          <a:bodyPr/>
          <a:lstStyle/>
          <a:p>
            <a:r>
              <a:rPr lang="en-US" dirty="0">
                <a:latin typeface="Georgia"/>
              </a:rPr>
              <a:t>Data Preprocessing</a:t>
            </a:r>
            <a:endParaRPr lang="en-US" dirty="0"/>
          </a:p>
        </p:txBody>
      </p:sp>
      <p:sp>
        <p:nvSpPr>
          <p:cNvPr id="3" name="Content Placeholder 2">
            <a:extLst>
              <a:ext uri="{FF2B5EF4-FFF2-40B4-BE49-F238E27FC236}">
                <a16:creationId xmlns:a16="http://schemas.microsoft.com/office/drawing/2014/main" id="{A850E646-A577-E66B-20E5-9181A4F5E80B}"/>
              </a:ext>
            </a:extLst>
          </p:cNvPr>
          <p:cNvSpPr>
            <a:spLocks noGrp="1"/>
          </p:cNvSpPr>
          <p:nvPr>
            <p:ph idx="1"/>
          </p:nvPr>
        </p:nvSpPr>
        <p:spPr/>
        <p:txBody>
          <a:bodyPr vert="horz" lIns="91440" tIns="45720" rIns="91440" bIns="45720" rtlCol="0" anchor="t">
            <a:noAutofit/>
          </a:bodyPr>
          <a:lstStyle/>
          <a:p>
            <a:r>
              <a:rPr lang="en-US" sz="2000" u="sng" dirty="0">
                <a:solidFill>
                  <a:schemeClr val="tx1">
                    <a:lumMod val="50000"/>
                  </a:schemeClr>
                </a:solidFill>
                <a:latin typeface="Times New Roman"/>
                <a:cs typeface="Arial"/>
              </a:rPr>
              <a:t>To Categorical</a:t>
            </a:r>
          </a:p>
          <a:p>
            <a:r>
              <a:rPr lang="en-US" sz="2000" dirty="0">
                <a:solidFill>
                  <a:schemeClr val="tx1">
                    <a:lumMod val="50000"/>
                  </a:schemeClr>
                </a:solidFill>
                <a:latin typeface="Times New Roman"/>
                <a:ea typeface="+mn-lt"/>
                <a:cs typeface="+mn-lt"/>
              </a:rPr>
              <a:t>A class vector (integers) is converted to a binary class matrix.</a:t>
            </a:r>
            <a:endParaRPr lang="en-US" sz="2000" dirty="0">
              <a:solidFill>
                <a:schemeClr val="tx1">
                  <a:lumMod val="50000"/>
                </a:schemeClr>
              </a:solidFill>
              <a:latin typeface="Times New Roman"/>
              <a:cs typeface="Arial"/>
            </a:endParaRPr>
          </a:p>
          <a:p>
            <a:r>
              <a:rPr lang="en-US" sz="2000" dirty="0">
                <a:solidFill>
                  <a:schemeClr val="tx1">
                    <a:lumMod val="50000"/>
                  </a:schemeClr>
                </a:solidFill>
                <a:latin typeface="Times New Roman"/>
                <a:cs typeface="Arial"/>
              </a:rPr>
              <a:t>The labels of train and test data is converted to a binary class matrix.</a:t>
            </a:r>
            <a:endParaRPr lang="en-US" sz="2000">
              <a:solidFill>
                <a:schemeClr val="tx1">
                  <a:lumMod val="50000"/>
                </a:schemeClr>
              </a:solidFill>
              <a:latin typeface="Times New Roman"/>
              <a:cs typeface="Arial"/>
            </a:endParaRPr>
          </a:p>
          <a:p>
            <a:r>
              <a:rPr lang="en-US" sz="2000" dirty="0">
                <a:solidFill>
                  <a:schemeClr val="tx1">
                    <a:lumMod val="50000"/>
                  </a:schemeClr>
                </a:solidFill>
                <a:latin typeface="Times New Roman"/>
                <a:cs typeface="Arial"/>
              </a:rPr>
              <a:t>The label range is 0-9 as there are 10 labels in the given data.</a:t>
            </a:r>
          </a:p>
          <a:p>
            <a:r>
              <a:rPr lang="en-US" sz="2000" dirty="0">
                <a:solidFill>
                  <a:schemeClr val="tx1">
                    <a:lumMod val="50000"/>
                  </a:schemeClr>
                </a:solidFill>
                <a:latin typeface="Times New Roman"/>
                <a:cs typeface="Arial"/>
              </a:rPr>
              <a:t>Once the preprocessing is done, we proceed with the model fitting on the train data.</a:t>
            </a:r>
          </a:p>
          <a:p>
            <a:endParaRPr lang="en-US" sz="2000" dirty="0">
              <a:solidFill>
                <a:schemeClr val="tx1">
                  <a:lumMod val="50000"/>
                </a:schemeClr>
              </a:solidFill>
              <a:latin typeface="Times New Roman"/>
              <a:cs typeface="Arial"/>
            </a:endParaRPr>
          </a:p>
          <a:p>
            <a:endParaRPr lang="en-US" sz="2000" dirty="0">
              <a:solidFill>
                <a:schemeClr val="tx1">
                  <a:lumMod val="50000"/>
                </a:schemeClr>
              </a:solidFill>
              <a:latin typeface="Times New Roman"/>
              <a:cs typeface="Arial"/>
            </a:endParaRPr>
          </a:p>
          <a:p>
            <a:endParaRPr lang="en-US" sz="2000" u="sng" dirty="0">
              <a:solidFill>
                <a:schemeClr val="tx1">
                  <a:lumMod val="50000"/>
                </a:schemeClr>
              </a:solidFill>
              <a:latin typeface="Times New Roman"/>
              <a:cs typeface="Arial"/>
            </a:endParaRPr>
          </a:p>
          <a:p>
            <a:endParaRPr lang="en-US" sz="2000" dirty="0">
              <a:solidFill>
                <a:schemeClr val="tx1">
                  <a:lumMod val="50000"/>
                </a:schemeClr>
              </a:solidFill>
              <a:latin typeface="Times New Roman"/>
              <a:cs typeface="Arial"/>
            </a:endParaRPr>
          </a:p>
          <a:p>
            <a:endParaRPr lang="en-US" sz="2000" dirty="0">
              <a:solidFill>
                <a:schemeClr val="tx1">
                  <a:lumMod val="50000"/>
                </a:schemeClr>
              </a:solidFill>
              <a:latin typeface="Times New Roman"/>
              <a:cs typeface="Arial"/>
            </a:endParaRPr>
          </a:p>
          <a:p>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83A38AE1-29B6-A15D-4925-B469C7B8D4CA}"/>
              </a:ext>
            </a:extLst>
          </p:cNvPr>
          <p:cNvSpPr>
            <a:spLocks noGrp="1"/>
          </p:cNvSpPr>
          <p:nvPr>
            <p:ph type="ftr" sz="quarter" idx="10"/>
          </p:nvPr>
        </p:nvSpPr>
        <p:spPr/>
        <p:txBody>
          <a:bodyPr/>
          <a:lstStyle/>
          <a:p>
            <a:fld id="{EB53C135-CEC6-A548-8917-8F7FEB82358B}" type="slidenum">
              <a:rPr lang="en-US" smtClean="0"/>
              <a:pPr/>
              <a:t>13</a:t>
            </a:fld>
            <a:endParaRPr lang="en-US" dirty="0"/>
          </a:p>
        </p:txBody>
      </p:sp>
    </p:spTree>
    <p:extLst>
      <p:ext uri="{BB962C8B-B14F-4D97-AF65-F5344CB8AC3E}">
        <p14:creationId xmlns:p14="http://schemas.microsoft.com/office/powerpoint/2010/main" val="912557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FEB1-6DC1-2C9C-9500-9B71C54F29B5}"/>
              </a:ext>
            </a:extLst>
          </p:cNvPr>
          <p:cNvSpPr>
            <a:spLocks noGrp="1"/>
          </p:cNvSpPr>
          <p:nvPr>
            <p:ph type="title"/>
          </p:nvPr>
        </p:nvSpPr>
        <p:spPr>
          <a:xfrm>
            <a:off x="566928" y="1459698"/>
            <a:ext cx="6951472" cy="1089529"/>
          </a:xfrm>
        </p:spPr>
        <p:txBody>
          <a:bodyPr/>
          <a:lstStyle/>
          <a:p>
            <a:r>
              <a:rPr lang="en-US" dirty="0">
                <a:latin typeface="Georgia"/>
              </a:rPr>
              <a:t>Data Visualization</a:t>
            </a:r>
            <a:br>
              <a:rPr lang="en-US" dirty="0">
                <a:latin typeface="Georgia"/>
              </a:rPr>
            </a:br>
            <a:endParaRPr lang="en-US"/>
          </a:p>
        </p:txBody>
      </p:sp>
      <p:sp>
        <p:nvSpPr>
          <p:cNvPr id="3" name="Content Placeholder 2">
            <a:extLst>
              <a:ext uri="{FF2B5EF4-FFF2-40B4-BE49-F238E27FC236}">
                <a16:creationId xmlns:a16="http://schemas.microsoft.com/office/drawing/2014/main" id="{B406FFB8-8DA5-423A-BB50-B0494D30DF54}"/>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cs typeface="Arial"/>
              </a:rPr>
              <a:t>head() </a:t>
            </a:r>
            <a:endParaRPr lang="en-US">
              <a:solidFill>
                <a:schemeClr val="tx1">
                  <a:lumMod val="50000"/>
                </a:schemeClr>
              </a:solidFill>
              <a:cs typeface="Arial"/>
            </a:endParaRPr>
          </a:p>
          <a:p>
            <a:pPr marL="0" indent="0">
              <a:buNone/>
            </a:pPr>
            <a:r>
              <a:rPr lang="en-US" dirty="0">
                <a:solidFill>
                  <a:schemeClr val="tx1">
                    <a:lumMod val="50000"/>
                  </a:schemeClr>
                </a:solidFill>
                <a:ea typeface="+mn-lt"/>
                <a:cs typeface="+mn-lt"/>
              </a:rPr>
              <a:t>    Using the Pandas head() method, we can retrieve the top n</a:t>
            </a:r>
          </a:p>
          <a:p>
            <a:pPr marL="0" indent="0">
              <a:buNone/>
            </a:pPr>
            <a:r>
              <a:rPr lang="en-US" dirty="0">
                <a:solidFill>
                  <a:schemeClr val="tx1">
                    <a:lumMod val="50000"/>
                  </a:schemeClr>
                </a:solidFill>
                <a:ea typeface="+mn-lt"/>
                <a:cs typeface="+mn-lt"/>
              </a:rPr>
              <a:t>    rows of a data frame or series.</a:t>
            </a:r>
            <a:endParaRPr lang="en-US" dirty="0">
              <a:solidFill>
                <a:schemeClr val="tx1">
                  <a:lumMod val="50000"/>
                </a:schemeClr>
              </a:solidFill>
              <a:cs typeface="Arial"/>
            </a:endParaRPr>
          </a:p>
          <a:p>
            <a:pPr marL="0" indent="0">
              <a:buNone/>
            </a:pPr>
            <a:endParaRPr lang="en-US" dirty="0">
              <a:solidFill>
                <a:schemeClr val="tx1">
                  <a:lumMod val="50000"/>
                </a:schemeClr>
              </a:solidFill>
              <a:cs typeface="Arial"/>
            </a:endParaRPr>
          </a:p>
          <a:p>
            <a:pPr marL="0" indent="0">
              <a:buNone/>
            </a:pPr>
            <a:r>
              <a:rPr lang="en-US" dirty="0">
                <a:cs typeface="Arial"/>
              </a:rPr>
              <a:t>    </a:t>
            </a:r>
          </a:p>
          <a:p>
            <a:pPr marL="0" indent="0">
              <a:buNone/>
            </a:pPr>
            <a:endParaRPr lang="en-US" dirty="0">
              <a:cs typeface="Arial"/>
            </a:endParaRPr>
          </a:p>
          <a:p>
            <a:endParaRPr lang="en-US" dirty="0">
              <a:cs typeface="Arial"/>
            </a:endParaRPr>
          </a:p>
        </p:txBody>
      </p:sp>
      <p:sp>
        <p:nvSpPr>
          <p:cNvPr id="4" name="Footer Placeholder 3">
            <a:extLst>
              <a:ext uri="{FF2B5EF4-FFF2-40B4-BE49-F238E27FC236}">
                <a16:creationId xmlns:a16="http://schemas.microsoft.com/office/drawing/2014/main" id="{0E990644-18FA-E4F0-D0D3-F56AF175A7D5}"/>
              </a:ext>
            </a:extLst>
          </p:cNvPr>
          <p:cNvSpPr>
            <a:spLocks noGrp="1"/>
          </p:cNvSpPr>
          <p:nvPr>
            <p:ph type="ftr" sz="quarter" idx="10"/>
          </p:nvPr>
        </p:nvSpPr>
        <p:spPr/>
        <p:txBody>
          <a:bodyPr/>
          <a:lstStyle/>
          <a:p>
            <a:fld id="{EB53C135-CEC6-A548-8917-8F7FEB82358B}" type="slidenum">
              <a:rPr lang="en-US" smtClean="0"/>
              <a:pPr/>
              <a:t>14</a:t>
            </a:fld>
            <a:endParaRPr lang="en-US" dirty="0"/>
          </a:p>
        </p:txBody>
      </p:sp>
      <p:pic>
        <p:nvPicPr>
          <p:cNvPr id="6" name="Picture 6" descr="Table&#10;&#10;Description automatically generated">
            <a:extLst>
              <a:ext uri="{FF2B5EF4-FFF2-40B4-BE49-F238E27FC236}">
                <a16:creationId xmlns:a16="http://schemas.microsoft.com/office/drawing/2014/main" id="{9115D10E-4C0A-5081-3F28-AFBB6CF3C667}"/>
              </a:ext>
            </a:extLst>
          </p:cNvPr>
          <p:cNvPicPr>
            <a:picLocks noChangeAspect="1"/>
          </p:cNvPicPr>
          <p:nvPr/>
        </p:nvPicPr>
        <p:blipFill>
          <a:blip r:embed="rId2"/>
          <a:stretch>
            <a:fillRect/>
          </a:stretch>
        </p:blipFill>
        <p:spPr>
          <a:xfrm>
            <a:off x="1036057" y="3614771"/>
            <a:ext cx="3016380" cy="2365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descr="Table&#10;&#10;Description automatically generated">
            <a:extLst>
              <a:ext uri="{FF2B5EF4-FFF2-40B4-BE49-F238E27FC236}">
                <a16:creationId xmlns:a16="http://schemas.microsoft.com/office/drawing/2014/main" id="{2A1D82C5-2CBF-1F1B-2407-0F9318652DEA}"/>
              </a:ext>
            </a:extLst>
          </p:cNvPr>
          <p:cNvPicPr>
            <a:picLocks noChangeAspect="1"/>
          </p:cNvPicPr>
          <p:nvPr/>
        </p:nvPicPr>
        <p:blipFill>
          <a:blip r:embed="rId3"/>
          <a:stretch>
            <a:fillRect/>
          </a:stretch>
        </p:blipFill>
        <p:spPr>
          <a:xfrm>
            <a:off x="4262297" y="3615834"/>
            <a:ext cx="2936509" cy="2357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730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E80F-4039-BDC1-A7A1-AD2F21C388B5}"/>
              </a:ext>
            </a:extLst>
          </p:cNvPr>
          <p:cNvSpPr>
            <a:spLocks noGrp="1"/>
          </p:cNvSpPr>
          <p:nvPr>
            <p:ph type="title"/>
          </p:nvPr>
        </p:nvSpPr>
        <p:spPr>
          <a:xfrm>
            <a:off x="-202471" y="1484820"/>
            <a:ext cx="6951472" cy="590931"/>
          </a:xfrm>
        </p:spPr>
        <p:txBody>
          <a:bodyPr/>
          <a:lstStyle/>
          <a:p>
            <a:r>
              <a:rPr lang="en-US" dirty="0">
                <a:latin typeface="Georgia"/>
              </a:rPr>
              <a:t>      </a:t>
            </a:r>
            <a:r>
              <a:rPr lang="en-US" dirty="0" err="1">
                <a:latin typeface="Georgia"/>
              </a:rPr>
              <a:t>Countplot</a:t>
            </a:r>
            <a:r>
              <a:rPr lang="en-US" dirty="0">
                <a:latin typeface="Georgia"/>
              </a:rPr>
              <a:t> of train Data</a:t>
            </a:r>
            <a:endParaRPr lang="en-US" dirty="0" err="1"/>
          </a:p>
        </p:txBody>
      </p:sp>
      <p:sp>
        <p:nvSpPr>
          <p:cNvPr id="4" name="Footer Placeholder 3">
            <a:extLst>
              <a:ext uri="{FF2B5EF4-FFF2-40B4-BE49-F238E27FC236}">
                <a16:creationId xmlns:a16="http://schemas.microsoft.com/office/drawing/2014/main" id="{F4046149-6FC8-455A-E31B-0BAD32F6FA27}"/>
              </a:ext>
            </a:extLst>
          </p:cNvPr>
          <p:cNvSpPr>
            <a:spLocks noGrp="1"/>
          </p:cNvSpPr>
          <p:nvPr>
            <p:ph type="ftr" sz="quarter" idx="10"/>
          </p:nvPr>
        </p:nvSpPr>
        <p:spPr/>
        <p:txBody>
          <a:bodyPr/>
          <a:lstStyle/>
          <a:p>
            <a:fld id="{EB53C135-CEC6-A548-8917-8F7FEB82358B}" type="slidenum">
              <a:rPr lang="en-US" smtClean="0"/>
              <a:pPr/>
              <a:t>15</a:t>
            </a:fld>
            <a:endParaRPr lang="en-US" dirty="0"/>
          </a:p>
        </p:txBody>
      </p:sp>
      <p:sp>
        <p:nvSpPr>
          <p:cNvPr id="7" name="Content Placeholder 6">
            <a:extLst>
              <a:ext uri="{FF2B5EF4-FFF2-40B4-BE49-F238E27FC236}">
                <a16:creationId xmlns:a16="http://schemas.microsoft.com/office/drawing/2014/main" id="{4D5ACA0E-8DB7-CE14-3DE8-C0C3DF19583C}"/>
              </a:ext>
            </a:extLst>
          </p:cNvPr>
          <p:cNvSpPr>
            <a:spLocks noGrp="1"/>
          </p:cNvSpPr>
          <p:nvPr>
            <p:ph idx="1"/>
          </p:nvPr>
        </p:nvSpPr>
        <p:spPr/>
        <p:txBody>
          <a:bodyPr vert="horz" lIns="91440" tIns="45720" rIns="91440" bIns="45720" rtlCol="0" anchor="t">
            <a:noAutofit/>
          </a:bodyPr>
          <a:lstStyle/>
          <a:p>
            <a:r>
              <a:rPr lang="en-US" dirty="0">
                <a:cs typeface="Arial"/>
              </a:rPr>
              <a:t>A plot of each label showing their count in the train data.</a:t>
            </a:r>
          </a:p>
          <a:p>
            <a:r>
              <a:rPr lang="en-US" dirty="0">
                <a:cs typeface="Arial"/>
              </a:rPr>
              <a:t>Each label is present 6000 times in the data.</a:t>
            </a:r>
          </a:p>
          <a:p>
            <a:endParaRPr lang="en-US" dirty="0">
              <a:cs typeface="Arial"/>
            </a:endParaRPr>
          </a:p>
        </p:txBody>
      </p:sp>
      <p:pic>
        <p:nvPicPr>
          <p:cNvPr id="9" name="Picture 9" descr="Chart, bar chart&#10;&#10;Description automatically generated">
            <a:extLst>
              <a:ext uri="{FF2B5EF4-FFF2-40B4-BE49-F238E27FC236}">
                <a16:creationId xmlns:a16="http://schemas.microsoft.com/office/drawing/2014/main" id="{19DE95CA-5BF5-3D7D-B18D-0A7A9B9838EB}"/>
              </a:ext>
            </a:extLst>
          </p:cNvPr>
          <p:cNvPicPr>
            <a:picLocks noChangeAspect="1"/>
          </p:cNvPicPr>
          <p:nvPr/>
        </p:nvPicPr>
        <p:blipFill>
          <a:blip r:embed="rId2"/>
          <a:stretch>
            <a:fillRect/>
          </a:stretch>
        </p:blipFill>
        <p:spPr>
          <a:xfrm>
            <a:off x="907002" y="3298080"/>
            <a:ext cx="4637101" cy="3021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707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E80F-4039-BDC1-A7A1-AD2F21C388B5}"/>
              </a:ext>
            </a:extLst>
          </p:cNvPr>
          <p:cNvSpPr>
            <a:spLocks noGrp="1"/>
          </p:cNvSpPr>
          <p:nvPr>
            <p:ph type="title"/>
          </p:nvPr>
        </p:nvSpPr>
        <p:spPr>
          <a:xfrm>
            <a:off x="-202471" y="1484820"/>
            <a:ext cx="6951472" cy="590931"/>
          </a:xfrm>
        </p:spPr>
        <p:txBody>
          <a:bodyPr/>
          <a:lstStyle/>
          <a:p>
            <a:r>
              <a:rPr lang="en-US" dirty="0">
                <a:latin typeface="Georgia"/>
              </a:rPr>
              <a:t>      </a:t>
            </a:r>
            <a:r>
              <a:rPr lang="en-US" dirty="0" err="1">
                <a:latin typeface="Georgia"/>
              </a:rPr>
              <a:t>Countplot</a:t>
            </a:r>
            <a:r>
              <a:rPr lang="en-US" dirty="0">
                <a:latin typeface="Georgia"/>
              </a:rPr>
              <a:t> of test Data</a:t>
            </a:r>
            <a:endParaRPr lang="en-US" dirty="0" err="1"/>
          </a:p>
        </p:txBody>
      </p:sp>
      <p:sp>
        <p:nvSpPr>
          <p:cNvPr id="4" name="Footer Placeholder 3">
            <a:extLst>
              <a:ext uri="{FF2B5EF4-FFF2-40B4-BE49-F238E27FC236}">
                <a16:creationId xmlns:a16="http://schemas.microsoft.com/office/drawing/2014/main" id="{F4046149-6FC8-455A-E31B-0BAD32F6FA27}"/>
              </a:ext>
            </a:extLst>
          </p:cNvPr>
          <p:cNvSpPr>
            <a:spLocks noGrp="1"/>
          </p:cNvSpPr>
          <p:nvPr>
            <p:ph type="ftr" sz="quarter" idx="10"/>
          </p:nvPr>
        </p:nvSpPr>
        <p:spPr/>
        <p:txBody>
          <a:bodyPr/>
          <a:lstStyle/>
          <a:p>
            <a:fld id="{EB53C135-CEC6-A548-8917-8F7FEB82358B}" type="slidenum">
              <a:rPr lang="en-US" smtClean="0"/>
              <a:pPr/>
              <a:t>16</a:t>
            </a:fld>
            <a:endParaRPr lang="en-US" dirty="0"/>
          </a:p>
        </p:txBody>
      </p:sp>
      <p:sp>
        <p:nvSpPr>
          <p:cNvPr id="7" name="Content Placeholder 6">
            <a:extLst>
              <a:ext uri="{FF2B5EF4-FFF2-40B4-BE49-F238E27FC236}">
                <a16:creationId xmlns:a16="http://schemas.microsoft.com/office/drawing/2014/main" id="{4D5ACA0E-8DB7-CE14-3DE8-C0C3DF19583C}"/>
              </a:ext>
            </a:extLst>
          </p:cNvPr>
          <p:cNvSpPr>
            <a:spLocks noGrp="1"/>
          </p:cNvSpPr>
          <p:nvPr>
            <p:ph idx="1"/>
          </p:nvPr>
        </p:nvSpPr>
        <p:spPr/>
        <p:txBody>
          <a:bodyPr vert="horz" lIns="91440" tIns="45720" rIns="91440" bIns="45720" rtlCol="0" anchor="t">
            <a:noAutofit/>
          </a:bodyPr>
          <a:lstStyle/>
          <a:p>
            <a:r>
              <a:rPr lang="en-US" dirty="0">
                <a:cs typeface="Arial"/>
              </a:rPr>
              <a:t>A plot of each label showing their count in the test data.</a:t>
            </a:r>
          </a:p>
          <a:p>
            <a:r>
              <a:rPr lang="en-US" dirty="0">
                <a:cs typeface="Arial"/>
              </a:rPr>
              <a:t>Each label is present 1000 times in the data.</a:t>
            </a:r>
          </a:p>
          <a:p>
            <a:endParaRPr lang="en-US" dirty="0">
              <a:cs typeface="Arial"/>
            </a:endParaRPr>
          </a:p>
          <a:p>
            <a:endParaRPr lang="en-US" dirty="0">
              <a:cs typeface="Arial"/>
            </a:endParaRPr>
          </a:p>
        </p:txBody>
      </p:sp>
      <p:pic>
        <p:nvPicPr>
          <p:cNvPr id="3" name="Picture 4" descr="Chart, bar chart&#10;&#10;Description automatically generated">
            <a:extLst>
              <a:ext uri="{FF2B5EF4-FFF2-40B4-BE49-F238E27FC236}">
                <a16:creationId xmlns:a16="http://schemas.microsoft.com/office/drawing/2014/main" id="{776A4083-2CCB-FF74-66AC-F82E8E6D3F29}"/>
              </a:ext>
            </a:extLst>
          </p:cNvPr>
          <p:cNvPicPr>
            <a:picLocks noChangeAspect="1"/>
          </p:cNvPicPr>
          <p:nvPr/>
        </p:nvPicPr>
        <p:blipFill>
          <a:blip r:embed="rId2"/>
          <a:stretch>
            <a:fillRect/>
          </a:stretch>
        </p:blipFill>
        <p:spPr>
          <a:xfrm>
            <a:off x="833021" y="3223976"/>
            <a:ext cx="5191957" cy="3028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842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3E5A0-29B4-15A1-424D-44578CD95A6E}"/>
              </a:ext>
            </a:extLst>
          </p:cNvPr>
          <p:cNvSpPr>
            <a:spLocks noGrp="1"/>
          </p:cNvSpPr>
          <p:nvPr>
            <p:ph idx="1"/>
          </p:nvPr>
        </p:nvSpPr>
        <p:spPr/>
        <p:txBody>
          <a:bodyPr vert="horz" lIns="91440" tIns="45720" rIns="91440" bIns="45720" rtlCol="0" anchor="t">
            <a:noAutofit/>
          </a:bodyPr>
          <a:lstStyle/>
          <a:p>
            <a:r>
              <a:rPr lang="en-US" dirty="0">
                <a:cs typeface="Arial"/>
              </a:rPr>
              <a:t>Plot showing an image at particular index of the train data along with its pixels value range.</a:t>
            </a:r>
          </a:p>
          <a:p>
            <a:endParaRPr lang="en-US" dirty="0">
              <a:cs typeface="Arial"/>
            </a:endParaRPr>
          </a:p>
        </p:txBody>
      </p:sp>
      <p:sp>
        <p:nvSpPr>
          <p:cNvPr id="4" name="Footer Placeholder 3">
            <a:extLst>
              <a:ext uri="{FF2B5EF4-FFF2-40B4-BE49-F238E27FC236}">
                <a16:creationId xmlns:a16="http://schemas.microsoft.com/office/drawing/2014/main" id="{EF40741C-42BF-0768-B507-0CBBD7B96BE0}"/>
              </a:ext>
            </a:extLst>
          </p:cNvPr>
          <p:cNvSpPr>
            <a:spLocks noGrp="1"/>
          </p:cNvSpPr>
          <p:nvPr>
            <p:ph type="ftr" sz="quarter" idx="10"/>
          </p:nvPr>
        </p:nvSpPr>
        <p:spPr/>
        <p:txBody>
          <a:bodyPr/>
          <a:lstStyle/>
          <a:p>
            <a:fld id="{EB53C135-CEC6-A548-8917-8F7FEB82358B}" type="slidenum">
              <a:rPr lang="en-US" smtClean="0"/>
              <a:pPr/>
              <a:t>17</a:t>
            </a:fld>
            <a:endParaRPr lang="en-US" dirty="0"/>
          </a:p>
        </p:txBody>
      </p:sp>
      <p:pic>
        <p:nvPicPr>
          <p:cNvPr id="5" name="Picture 5" descr="Chart, histogram&#10;&#10;Description automatically generated">
            <a:extLst>
              <a:ext uri="{FF2B5EF4-FFF2-40B4-BE49-F238E27FC236}">
                <a16:creationId xmlns:a16="http://schemas.microsoft.com/office/drawing/2014/main" id="{D8D98A49-1BF2-8847-A8AE-0541CEBADDA7}"/>
              </a:ext>
            </a:extLst>
          </p:cNvPr>
          <p:cNvPicPr>
            <a:picLocks noChangeAspect="1"/>
          </p:cNvPicPr>
          <p:nvPr/>
        </p:nvPicPr>
        <p:blipFill>
          <a:blip r:embed="rId2"/>
          <a:stretch>
            <a:fillRect/>
          </a:stretch>
        </p:blipFill>
        <p:spPr>
          <a:xfrm>
            <a:off x="892206" y="3070961"/>
            <a:ext cx="4326384" cy="3290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62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DAD1-FE1C-AC6C-2406-1A48FE709513}"/>
              </a:ext>
            </a:extLst>
          </p:cNvPr>
          <p:cNvSpPr>
            <a:spLocks noGrp="1"/>
          </p:cNvSpPr>
          <p:nvPr>
            <p:ph type="title"/>
          </p:nvPr>
        </p:nvSpPr>
        <p:spPr/>
        <p:txBody>
          <a:bodyPr/>
          <a:lstStyle/>
          <a:p>
            <a:r>
              <a:rPr lang="en-US" dirty="0">
                <a:latin typeface="Georgia"/>
              </a:rPr>
              <a:t>Plotting the image with label</a:t>
            </a:r>
            <a:endParaRPr lang="en-US" dirty="0"/>
          </a:p>
        </p:txBody>
      </p:sp>
      <p:sp>
        <p:nvSpPr>
          <p:cNvPr id="3" name="Content Placeholder 2">
            <a:extLst>
              <a:ext uri="{FF2B5EF4-FFF2-40B4-BE49-F238E27FC236}">
                <a16:creationId xmlns:a16="http://schemas.microsoft.com/office/drawing/2014/main" id="{AC384D8C-E2F4-33BC-9A05-AE341AF7ADC8}"/>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Displaying a few images with their labels of the train data.</a:t>
            </a:r>
          </a:p>
          <a:p>
            <a:endParaRPr lang="en-US" dirty="0">
              <a:cs typeface="Arial"/>
            </a:endParaRPr>
          </a:p>
        </p:txBody>
      </p:sp>
      <p:sp>
        <p:nvSpPr>
          <p:cNvPr id="4" name="Footer Placeholder 3">
            <a:extLst>
              <a:ext uri="{FF2B5EF4-FFF2-40B4-BE49-F238E27FC236}">
                <a16:creationId xmlns:a16="http://schemas.microsoft.com/office/drawing/2014/main" id="{E215AA75-D94C-0709-519B-E56DA56702CD}"/>
              </a:ext>
            </a:extLst>
          </p:cNvPr>
          <p:cNvSpPr>
            <a:spLocks noGrp="1"/>
          </p:cNvSpPr>
          <p:nvPr>
            <p:ph type="ftr" sz="quarter" idx="10"/>
          </p:nvPr>
        </p:nvSpPr>
        <p:spPr/>
        <p:txBody>
          <a:bodyPr/>
          <a:lstStyle/>
          <a:p>
            <a:fld id="{EB53C135-CEC6-A548-8917-8F7FEB82358B}" type="slidenum">
              <a:rPr lang="en-US" smtClean="0"/>
              <a:pPr/>
              <a:t>18</a:t>
            </a:fld>
            <a:endParaRPr lang="en-US" dirty="0"/>
          </a:p>
        </p:txBody>
      </p:sp>
      <p:pic>
        <p:nvPicPr>
          <p:cNvPr id="5" name="Picture 5" descr="Graphical user interface, text, application&#10;&#10;Description automatically generated">
            <a:extLst>
              <a:ext uri="{FF2B5EF4-FFF2-40B4-BE49-F238E27FC236}">
                <a16:creationId xmlns:a16="http://schemas.microsoft.com/office/drawing/2014/main" id="{62F0C5C5-BC80-8880-C2DA-F1223037D5BB}"/>
              </a:ext>
            </a:extLst>
          </p:cNvPr>
          <p:cNvPicPr>
            <a:picLocks noChangeAspect="1"/>
          </p:cNvPicPr>
          <p:nvPr/>
        </p:nvPicPr>
        <p:blipFill>
          <a:blip r:embed="rId2"/>
          <a:stretch>
            <a:fillRect/>
          </a:stretch>
        </p:blipFill>
        <p:spPr>
          <a:xfrm>
            <a:off x="877410" y="2867033"/>
            <a:ext cx="6057530" cy="3077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162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09B2-9E92-849A-3588-87D1EC96B13C}"/>
              </a:ext>
            </a:extLst>
          </p:cNvPr>
          <p:cNvSpPr>
            <a:spLocks noGrp="1"/>
          </p:cNvSpPr>
          <p:nvPr>
            <p:ph type="title"/>
          </p:nvPr>
        </p:nvSpPr>
        <p:spPr>
          <a:xfrm>
            <a:off x="566928" y="1499616"/>
            <a:ext cx="6951472" cy="590931"/>
          </a:xfrm>
        </p:spPr>
        <p:txBody>
          <a:bodyPr/>
          <a:lstStyle/>
          <a:p>
            <a:r>
              <a:rPr lang="en-US" dirty="0">
                <a:latin typeface="Georgia"/>
              </a:rPr>
              <a:t>Heatmap</a:t>
            </a:r>
            <a:endParaRPr lang="en-US" dirty="0"/>
          </a:p>
        </p:txBody>
      </p:sp>
      <p:sp>
        <p:nvSpPr>
          <p:cNvPr id="3" name="Content Placeholder 2">
            <a:extLst>
              <a:ext uri="{FF2B5EF4-FFF2-40B4-BE49-F238E27FC236}">
                <a16:creationId xmlns:a16="http://schemas.microsoft.com/office/drawing/2014/main" id="{A911F310-ED87-63AA-E697-75DC43967D9A}"/>
              </a:ext>
            </a:extLst>
          </p:cNvPr>
          <p:cNvSpPr>
            <a:spLocks noGrp="1"/>
          </p:cNvSpPr>
          <p:nvPr>
            <p:ph idx="1"/>
          </p:nvPr>
        </p:nvSpPr>
        <p:spPr/>
        <p:txBody>
          <a:bodyPr vert="horz" lIns="91440" tIns="45720" rIns="91440" bIns="45720" rtlCol="0" anchor="t">
            <a:noAutofit/>
          </a:bodyPr>
          <a:lstStyle/>
          <a:p>
            <a:r>
              <a:rPr lang="en-US" dirty="0">
                <a:cs typeface="Arial"/>
              </a:rPr>
              <a:t>Checking if there are any null values in the data using a heatmap.</a:t>
            </a:r>
          </a:p>
          <a:p>
            <a:endParaRPr lang="en-US" dirty="0">
              <a:cs typeface="Arial"/>
            </a:endParaRPr>
          </a:p>
        </p:txBody>
      </p:sp>
      <p:sp>
        <p:nvSpPr>
          <p:cNvPr id="4" name="Footer Placeholder 3">
            <a:extLst>
              <a:ext uri="{FF2B5EF4-FFF2-40B4-BE49-F238E27FC236}">
                <a16:creationId xmlns:a16="http://schemas.microsoft.com/office/drawing/2014/main" id="{39CEA925-FCDA-CDD8-B957-8F0032C9BE83}"/>
              </a:ext>
            </a:extLst>
          </p:cNvPr>
          <p:cNvSpPr>
            <a:spLocks noGrp="1"/>
          </p:cNvSpPr>
          <p:nvPr>
            <p:ph type="ftr" sz="quarter" idx="10"/>
          </p:nvPr>
        </p:nvSpPr>
        <p:spPr/>
        <p:txBody>
          <a:bodyPr/>
          <a:lstStyle/>
          <a:p>
            <a:fld id="{EB53C135-CEC6-A548-8917-8F7FEB82358B}" type="slidenum">
              <a:rPr lang="en-US" smtClean="0"/>
              <a:pPr/>
              <a:t>19</a:t>
            </a:fld>
            <a:endParaRPr lang="en-US" dirty="0"/>
          </a:p>
        </p:txBody>
      </p:sp>
      <p:pic>
        <p:nvPicPr>
          <p:cNvPr id="5" name="Picture 5" descr="A picture containing table&#10;&#10;Description automatically generated">
            <a:extLst>
              <a:ext uri="{FF2B5EF4-FFF2-40B4-BE49-F238E27FC236}">
                <a16:creationId xmlns:a16="http://schemas.microsoft.com/office/drawing/2014/main" id="{462D0BE2-3443-1084-3F4F-1AF785A35DDC}"/>
              </a:ext>
            </a:extLst>
          </p:cNvPr>
          <p:cNvPicPr>
            <a:picLocks noChangeAspect="1"/>
          </p:cNvPicPr>
          <p:nvPr/>
        </p:nvPicPr>
        <p:blipFill>
          <a:blip r:embed="rId2"/>
          <a:stretch>
            <a:fillRect/>
          </a:stretch>
        </p:blipFill>
        <p:spPr>
          <a:xfrm>
            <a:off x="1543235" y="3217976"/>
            <a:ext cx="4681491" cy="2937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349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E571-FD70-3724-69C5-A7A2FEE1C5DE}"/>
              </a:ext>
            </a:extLst>
          </p:cNvPr>
          <p:cNvSpPr>
            <a:spLocks noGrp="1"/>
          </p:cNvSpPr>
          <p:nvPr>
            <p:ph type="title"/>
          </p:nvPr>
        </p:nvSpPr>
        <p:spPr/>
        <p:txBody>
          <a:bodyPr/>
          <a:lstStyle/>
          <a:p>
            <a:r>
              <a:rPr lang="en-US" dirty="0">
                <a:latin typeface="Georgia"/>
              </a:rPr>
              <a:t>Outline</a:t>
            </a:r>
            <a:endParaRPr lang="en-US" dirty="0"/>
          </a:p>
        </p:txBody>
      </p:sp>
      <p:sp>
        <p:nvSpPr>
          <p:cNvPr id="3" name="Content Placeholder 2">
            <a:extLst>
              <a:ext uri="{FF2B5EF4-FFF2-40B4-BE49-F238E27FC236}">
                <a16:creationId xmlns:a16="http://schemas.microsoft.com/office/drawing/2014/main" id="{08668713-3499-EA1A-DA09-32F79794A528}"/>
              </a:ext>
            </a:extLst>
          </p:cNvPr>
          <p:cNvSpPr>
            <a:spLocks noGrp="1"/>
          </p:cNvSpPr>
          <p:nvPr>
            <p:ph idx="1"/>
          </p:nvPr>
        </p:nvSpPr>
        <p:spPr/>
        <p:txBody>
          <a:bodyPr vert="horz" lIns="91440" tIns="45720" rIns="91440" bIns="45720" rtlCol="0" anchor="t">
            <a:noAutofit/>
          </a:bodyPr>
          <a:lstStyle/>
          <a:p>
            <a:r>
              <a:rPr lang="en-US" sz="2000" dirty="0">
                <a:solidFill>
                  <a:schemeClr val="tx1">
                    <a:lumMod val="50000"/>
                  </a:schemeClr>
                </a:solidFill>
                <a:latin typeface="Times New Roman"/>
                <a:cs typeface="Arial"/>
              </a:rPr>
              <a:t>Problem specification</a:t>
            </a:r>
          </a:p>
          <a:p>
            <a:r>
              <a:rPr lang="en-US" sz="2000" dirty="0">
                <a:solidFill>
                  <a:schemeClr val="tx1">
                    <a:lumMod val="50000"/>
                  </a:schemeClr>
                </a:solidFill>
                <a:latin typeface="Times New Roman"/>
                <a:cs typeface="Arial"/>
              </a:rPr>
              <a:t>Dataset description</a:t>
            </a:r>
          </a:p>
          <a:p>
            <a:r>
              <a:rPr lang="en-US" sz="2000" dirty="0">
                <a:solidFill>
                  <a:schemeClr val="tx1">
                    <a:lumMod val="50000"/>
                  </a:schemeClr>
                </a:solidFill>
                <a:latin typeface="Times New Roman"/>
                <a:cs typeface="Arial"/>
              </a:rPr>
              <a:t>Data pre-processing and Visualization</a:t>
            </a:r>
          </a:p>
          <a:p>
            <a:r>
              <a:rPr lang="en-US" sz="2000" dirty="0">
                <a:solidFill>
                  <a:schemeClr val="tx1">
                    <a:lumMod val="50000"/>
                  </a:schemeClr>
                </a:solidFill>
                <a:latin typeface="Times New Roman"/>
                <a:ea typeface="+mn-lt"/>
                <a:cs typeface="+mn-lt"/>
              </a:rPr>
              <a:t>State-of-the-art algorithms</a:t>
            </a:r>
          </a:p>
          <a:p>
            <a:r>
              <a:rPr lang="en-US" sz="2000" dirty="0">
                <a:solidFill>
                  <a:schemeClr val="tx1">
                    <a:lumMod val="50000"/>
                  </a:schemeClr>
                </a:solidFill>
                <a:latin typeface="Times New Roman"/>
                <a:cs typeface="Arial"/>
              </a:rPr>
              <a:t>Accuracy results of train and test data</a:t>
            </a:r>
          </a:p>
          <a:p>
            <a:r>
              <a:rPr lang="en-US" sz="2000" dirty="0">
                <a:solidFill>
                  <a:schemeClr val="tx1">
                    <a:lumMod val="50000"/>
                  </a:schemeClr>
                </a:solidFill>
                <a:latin typeface="Times New Roman"/>
                <a:cs typeface="Arial"/>
              </a:rPr>
              <a:t>Model Comparisons</a:t>
            </a:r>
          </a:p>
          <a:p>
            <a:r>
              <a:rPr lang="en-US" sz="2000" dirty="0">
                <a:solidFill>
                  <a:schemeClr val="tx1">
                    <a:lumMod val="50000"/>
                  </a:schemeClr>
                </a:solidFill>
                <a:latin typeface="Times New Roman"/>
                <a:cs typeface="Arial"/>
              </a:rPr>
              <a:t>Conclusion</a:t>
            </a:r>
          </a:p>
          <a:p>
            <a:endParaRPr lang="en-US" dirty="0">
              <a:cs typeface="Arial"/>
            </a:endParaRPr>
          </a:p>
        </p:txBody>
      </p:sp>
      <p:sp>
        <p:nvSpPr>
          <p:cNvPr id="4" name="Footer Placeholder 3">
            <a:extLst>
              <a:ext uri="{FF2B5EF4-FFF2-40B4-BE49-F238E27FC236}">
                <a16:creationId xmlns:a16="http://schemas.microsoft.com/office/drawing/2014/main" id="{0A4E4852-C560-1D43-3345-6F9912BD7C6E}"/>
              </a:ext>
            </a:extLst>
          </p:cNvPr>
          <p:cNvSpPr>
            <a:spLocks noGrp="1"/>
          </p:cNvSpPr>
          <p:nvPr>
            <p:ph type="ftr" sz="quarter" idx="10"/>
          </p:nvPr>
        </p:nvSpPr>
        <p:spPr/>
        <p:txBody>
          <a:bodyPr/>
          <a:lstStyle/>
          <a:p>
            <a:fld id="{EB53C135-CEC6-A548-8917-8F7FEB82358B}" type="slidenum">
              <a:rPr lang="en-US" smtClean="0"/>
              <a:pPr/>
              <a:t>2</a:t>
            </a:fld>
            <a:endParaRPr lang="en-US" dirty="0"/>
          </a:p>
        </p:txBody>
      </p:sp>
    </p:spTree>
    <p:extLst>
      <p:ext uri="{BB962C8B-B14F-4D97-AF65-F5344CB8AC3E}">
        <p14:creationId xmlns:p14="http://schemas.microsoft.com/office/powerpoint/2010/main" val="405459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5D0A-186E-A50C-3BBE-41D42D9F12E8}"/>
              </a:ext>
            </a:extLst>
          </p:cNvPr>
          <p:cNvSpPr>
            <a:spLocks noGrp="1"/>
          </p:cNvSpPr>
          <p:nvPr>
            <p:ph type="title"/>
          </p:nvPr>
        </p:nvSpPr>
        <p:spPr>
          <a:xfrm>
            <a:off x="490728" y="1274719"/>
            <a:ext cx="6951472" cy="1133328"/>
          </a:xfrm>
        </p:spPr>
        <p:txBody>
          <a:bodyPr/>
          <a:lstStyle/>
          <a:p>
            <a:pPr>
              <a:lnSpc>
                <a:spcPct val="130000"/>
              </a:lnSpc>
              <a:spcBef>
                <a:spcPts val="600"/>
              </a:spcBef>
            </a:pPr>
            <a:r>
              <a:rPr lang="en-US" dirty="0">
                <a:latin typeface="Georgia"/>
              </a:rPr>
              <a:t>State-of-the-art algorithms</a:t>
            </a:r>
            <a:endParaRPr lang="en-US"/>
          </a:p>
          <a:p>
            <a:endParaRPr lang="en-US" dirty="0"/>
          </a:p>
        </p:txBody>
      </p:sp>
      <p:sp>
        <p:nvSpPr>
          <p:cNvPr id="3" name="Content Placeholder 2">
            <a:extLst>
              <a:ext uri="{FF2B5EF4-FFF2-40B4-BE49-F238E27FC236}">
                <a16:creationId xmlns:a16="http://schemas.microsoft.com/office/drawing/2014/main" id="{B3D16435-70F2-E7C5-8531-BD868F024222}"/>
              </a:ext>
            </a:extLst>
          </p:cNvPr>
          <p:cNvSpPr>
            <a:spLocks noGrp="1"/>
          </p:cNvSpPr>
          <p:nvPr>
            <p:ph idx="1"/>
          </p:nvPr>
        </p:nvSpPr>
        <p:spPr/>
        <p:txBody>
          <a:bodyPr vert="horz" lIns="91440" tIns="45720" rIns="91440" bIns="45720" rtlCol="0" anchor="t">
            <a:noAutofit/>
          </a:bodyPr>
          <a:lstStyle/>
          <a:p>
            <a:pPr marL="0" indent="0">
              <a:buNone/>
            </a:pPr>
            <a:r>
              <a:rPr lang="en-US" b="1" dirty="0">
                <a:solidFill>
                  <a:schemeClr val="tx1">
                    <a:lumMod val="50000"/>
                  </a:schemeClr>
                </a:solidFill>
                <a:latin typeface="Times New Roman"/>
                <a:cs typeface="Arial"/>
              </a:rPr>
              <a:t>1. PCA and KNN</a:t>
            </a:r>
            <a:endParaRPr lang="en-US" dirty="0">
              <a:solidFill>
                <a:schemeClr val="tx1">
                  <a:lumMod val="50000"/>
                </a:schemeClr>
              </a:solidFill>
            </a:endParaRPr>
          </a:p>
          <a:p>
            <a:pPr marL="0" indent="0">
              <a:buNone/>
            </a:pPr>
            <a:r>
              <a:rPr lang="en-US" b="1" dirty="0">
                <a:solidFill>
                  <a:schemeClr val="tx1">
                    <a:lumMod val="50000"/>
                  </a:schemeClr>
                </a:solidFill>
                <a:latin typeface="Times New Roman"/>
                <a:ea typeface="+mn-lt"/>
                <a:cs typeface="+mn-lt"/>
              </a:rPr>
              <a:t>PCA:</a:t>
            </a:r>
          </a:p>
          <a:p>
            <a:pPr marL="0" indent="0" algn="just">
              <a:buNone/>
            </a:pPr>
            <a:r>
              <a:rPr lang="en-US" dirty="0">
                <a:solidFill>
                  <a:schemeClr val="tx1">
                    <a:lumMod val="50000"/>
                  </a:schemeClr>
                </a:solidFill>
                <a:latin typeface="Times New Roman"/>
                <a:ea typeface="+mn-lt"/>
                <a:cs typeface="+mn-lt"/>
              </a:rPr>
              <a:t>It is often difficult to interpret large datasets like fashion MNIST. PCA (Principal Component Analysis) reduces the dimensionality of such datasets, improving interpretability while minimizing information loss. By successively maximizing variance, it creates new uncorrelated variables. By solving the eigenvalue/eigenvector problem, such new variables, the principal components, can be found, and these new variables may be determined by the dataset.</a:t>
            </a:r>
            <a:endParaRPr lang="en-US" b="1" dirty="0">
              <a:solidFill>
                <a:schemeClr val="tx1">
                  <a:lumMod val="50000"/>
                </a:schemeClr>
              </a:solidFill>
              <a:latin typeface="Times New Roman"/>
              <a:cs typeface="Arial"/>
            </a:endParaRPr>
          </a:p>
          <a:p>
            <a:pPr marL="0" indent="0" algn="just">
              <a:buNone/>
            </a:pPr>
            <a:r>
              <a:rPr lang="en-US" b="1" dirty="0">
                <a:solidFill>
                  <a:schemeClr val="tx1">
                    <a:lumMod val="50000"/>
                  </a:schemeClr>
                </a:solidFill>
                <a:latin typeface="Times New Roman"/>
                <a:cs typeface="Arial"/>
              </a:rPr>
              <a:t>  </a:t>
            </a:r>
            <a:endParaRPr lang="en-US" b="1">
              <a:solidFill>
                <a:schemeClr val="tx1">
                  <a:lumMod val="50000"/>
                </a:schemeClr>
              </a:solidFill>
              <a:latin typeface="Times New Roman"/>
              <a:cs typeface="Arial"/>
            </a:endParaRPr>
          </a:p>
          <a:p>
            <a:pPr marL="0" indent="0" algn="just">
              <a:buNone/>
            </a:pPr>
            <a:r>
              <a:rPr lang="en-US" b="1" dirty="0">
                <a:solidFill>
                  <a:schemeClr val="tx1">
                    <a:lumMod val="50000"/>
                  </a:schemeClr>
                </a:solidFill>
                <a:latin typeface="Times New Roman"/>
                <a:cs typeface="Arial"/>
              </a:rPr>
              <a:t>    </a:t>
            </a:r>
          </a:p>
          <a:p>
            <a:endParaRPr lang="en-US" dirty="0">
              <a:cs typeface="Arial"/>
            </a:endParaRPr>
          </a:p>
        </p:txBody>
      </p:sp>
      <p:sp>
        <p:nvSpPr>
          <p:cNvPr id="4" name="Footer Placeholder 3">
            <a:extLst>
              <a:ext uri="{FF2B5EF4-FFF2-40B4-BE49-F238E27FC236}">
                <a16:creationId xmlns:a16="http://schemas.microsoft.com/office/drawing/2014/main" id="{47408147-020C-BD0D-51E6-71DD00748F1B}"/>
              </a:ext>
            </a:extLst>
          </p:cNvPr>
          <p:cNvSpPr>
            <a:spLocks noGrp="1"/>
          </p:cNvSpPr>
          <p:nvPr>
            <p:ph type="ftr" sz="quarter" idx="10"/>
          </p:nvPr>
        </p:nvSpPr>
        <p:spPr/>
        <p:txBody>
          <a:bodyPr/>
          <a:lstStyle/>
          <a:p>
            <a:fld id="{EB53C135-CEC6-A548-8917-8F7FEB82358B}" type="slidenum">
              <a:rPr lang="en-US" smtClean="0"/>
              <a:pPr/>
              <a:t>20</a:t>
            </a:fld>
            <a:endParaRPr lang="en-US" dirty="0"/>
          </a:p>
        </p:txBody>
      </p:sp>
    </p:spTree>
    <p:extLst>
      <p:ext uri="{BB962C8B-B14F-4D97-AF65-F5344CB8AC3E}">
        <p14:creationId xmlns:p14="http://schemas.microsoft.com/office/powerpoint/2010/main" val="596939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FD2A-1100-2DA9-AAF6-0D43D8433614}"/>
              </a:ext>
            </a:extLst>
          </p:cNvPr>
          <p:cNvSpPr>
            <a:spLocks noGrp="1"/>
          </p:cNvSpPr>
          <p:nvPr>
            <p:ph type="title"/>
          </p:nvPr>
        </p:nvSpPr>
        <p:spPr/>
        <p:txBody>
          <a:bodyPr/>
          <a:lstStyle/>
          <a:p>
            <a:r>
              <a:rPr lang="en-US" dirty="0">
                <a:latin typeface="Georgia"/>
              </a:rPr>
              <a:t>PCA </a:t>
            </a:r>
            <a:endParaRPr lang="en-US" dirty="0"/>
          </a:p>
        </p:txBody>
      </p:sp>
      <p:sp>
        <p:nvSpPr>
          <p:cNvPr id="3" name="Content Placeholder 2">
            <a:extLst>
              <a:ext uri="{FF2B5EF4-FFF2-40B4-BE49-F238E27FC236}">
                <a16:creationId xmlns:a16="http://schemas.microsoft.com/office/drawing/2014/main" id="{11E6F971-8331-84AF-D8BE-873152C8E15B}"/>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Initially, we import train and test data.</a:t>
            </a:r>
          </a:p>
          <a:p>
            <a:r>
              <a:rPr lang="en-US" dirty="0">
                <a:solidFill>
                  <a:schemeClr val="tx1">
                    <a:lumMod val="50000"/>
                  </a:schemeClr>
                </a:solidFill>
                <a:latin typeface="Times New Roman"/>
                <a:ea typeface="+mn-lt"/>
                <a:cs typeface="+mn-lt"/>
              </a:rPr>
              <a:t>Calculating variance from standard deviation along the column of the train data of predictors.</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ea typeface="+mn-lt"/>
                <a:cs typeface="+mn-lt"/>
              </a:rPr>
              <a:t>Reshaping train and test data using variance.</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ea typeface="+mn-lt"/>
                <a:cs typeface="+mn-lt"/>
              </a:rPr>
              <a:t>Converting train and test label data into binary class.</a:t>
            </a:r>
          </a:p>
          <a:p>
            <a:r>
              <a:rPr lang="en-US" dirty="0">
                <a:solidFill>
                  <a:schemeClr val="tx1">
                    <a:lumMod val="50000"/>
                  </a:schemeClr>
                </a:solidFill>
                <a:latin typeface="Times New Roman"/>
                <a:ea typeface="+mn-lt"/>
                <a:cs typeface="+mn-lt"/>
              </a:rPr>
              <a:t>Fitting the PCA model on to the train data to reduce the dimensionality of the data.</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cs typeface="Arial"/>
              </a:rPr>
              <a:t>Retrieve cumulative sum.</a:t>
            </a:r>
          </a:p>
          <a:p>
            <a:r>
              <a:rPr lang="en-US" dirty="0">
                <a:solidFill>
                  <a:schemeClr val="tx1">
                    <a:lumMod val="50000"/>
                  </a:schemeClr>
                </a:solidFill>
                <a:latin typeface="Times New Roman"/>
                <a:cs typeface="Arial"/>
              </a:rPr>
              <a:t>Fitting KNN along with PCA in the end.</a:t>
            </a:r>
          </a:p>
          <a:p>
            <a:endParaRPr lang="en-US" dirty="0">
              <a:solidFill>
                <a:schemeClr val="tx1">
                  <a:lumMod val="50000"/>
                </a:schemeClr>
              </a:solidFill>
              <a:latin typeface="Times New Roman"/>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p:txBody>
      </p:sp>
      <p:sp>
        <p:nvSpPr>
          <p:cNvPr id="4" name="Footer Placeholder 3">
            <a:extLst>
              <a:ext uri="{FF2B5EF4-FFF2-40B4-BE49-F238E27FC236}">
                <a16:creationId xmlns:a16="http://schemas.microsoft.com/office/drawing/2014/main" id="{5A26BAD6-D8A6-AE22-B3AF-3C5D811A3B5C}"/>
              </a:ext>
            </a:extLst>
          </p:cNvPr>
          <p:cNvSpPr>
            <a:spLocks noGrp="1"/>
          </p:cNvSpPr>
          <p:nvPr>
            <p:ph type="ftr" sz="quarter" idx="10"/>
          </p:nvPr>
        </p:nvSpPr>
        <p:spPr/>
        <p:txBody>
          <a:bodyPr/>
          <a:lstStyle/>
          <a:p>
            <a:fld id="{EB53C135-CEC6-A548-8917-8F7FEB82358B}" type="slidenum">
              <a:rPr lang="en-US" smtClean="0"/>
              <a:pPr/>
              <a:t>21</a:t>
            </a:fld>
            <a:endParaRPr lang="en-US" dirty="0"/>
          </a:p>
        </p:txBody>
      </p:sp>
    </p:spTree>
    <p:extLst>
      <p:ext uri="{BB962C8B-B14F-4D97-AF65-F5344CB8AC3E}">
        <p14:creationId xmlns:p14="http://schemas.microsoft.com/office/powerpoint/2010/main" val="918795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0EA5-F469-1F7C-64CD-1F0B61C57BFB}"/>
              </a:ext>
            </a:extLst>
          </p:cNvPr>
          <p:cNvSpPr>
            <a:spLocks noGrp="1"/>
          </p:cNvSpPr>
          <p:nvPr>
            <p:ph type="title"/>
          </p:nvPr>
        </p:nvSpPr>
        <p:spPr>
          <a:xfrm>
            <a:off x="566928" y="1086620"/>
            <a:ext cx="6951472" cy="1588127"/>
          </a:xfrm>
        </p:spPr>
        <p:txBody>
          <a:bodyPr/>
          <a:lstStyle/>
          <a:p>
            <a:r>
              <a:rPr lang="en-US" dirty="0">
                <a:latin typeface="Georgia"/>
              </a:rPr>
              <a:t>Plotting variance ratio vs principal components</a:t>
            </a:r>
          </a:p>
          <a:p>
            <a:endParaRPr lang="en-US" dirty="0"/>
          </a:p>
        </p:txBody>
      </p:sp>
      <p:pic>
        <p:nvPicPr>
          <p:cNvPr id="5" name="Picture 5" descr="Chart&#10;&#10;Description automatically generated">
            <a:extLst>
              <a:ext uri="{FF2B5EF4-FFF2-40B4-BE49-F238E27FC236}">
                <a16:creationId xmlns:a16="http://schemas.microsoft.com/office/drawing/2014/main" id="{8C51BB1F-F5D6-D47E-954C-86D7CA3D8877}"/>
              </a:ext>
            </a:extLst>
          </p:cNvPr>
          <p:cNvPicPr>
            <a:picLocks noGrp="1" noChangeAspect="1"/>
          </p:cNvPicPr>
          <p:nvPr>
            <p:ph idx="1"/>
          </p:nvPr>
        </p:nvPicPr>
        <p:blipFill>
          <a:blip r:embed="rId2"/>
          <a:stretch>
            <a:fillRect/>
          </a:stretch>
        </p:blipFill>
        <p:spPr>
          <a:xfrm>
            <a:off x="808268" y="2350516"/>
            <a:ext cx="5502183" cy="396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AC18E5CE-AF58-1968-7DBB-C96A90F28F8D}"/>
              </a:ext>
            </a:extLst>
          </p:cNvPr>
          <p:cNvSpPr>
            <a:spLocks noGrp="1"/>
          </p:cNvSpPr>
          <p:nvPr>
            <p:ph type="ftr" sz="quarter" idx="10"/>
          </p:nvPr>
        </p:nvSpPr>
        <p:spPr/>
        <p:txBody>
          <a:bodyPr/>
          <a:lstStyle/>
          <a:p>
            <a:fld id="{EB53C135-CEC6-A548-8917-8F7FEB82358B}" type="slidenum">
              <a:rPr lang="en-US" smtClean="0"/>
              <a:pPr/>
              <a:t>22</a:t>
            </a:fld>
            <a:endParaRPr lang="en-US" dirty="0"/>
          </a:p>
        </p:txBody>
      </p:sp>
    </p:spTree>
    <p:extLst>
      <p:ext uri="{BB962C8B-B14F-4D97-AF65-F5344CB8AC3E}">
        <p14:creationId xmlns:p14="http://schemas.microsoft.com/office/powerpoint/2010/main" val="267664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E93DB-BCB2-D0DE-F23C-70F08EC18696}"/>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Studies and examples seem to reduce down to 32 dimension embeddings (with fairly large starting states, like this image), but the number can be somewhat arbitrary.</a:t>
            </a:r>
          </a:p>
          <a:p>
            <a:r>
              <a:rPr lang="en-US" dirty="0">
                <a:solidFill>
                  <a:schemeClr val="tx1">
                    <a:lumMod val="50000"/>
                  </a:schemeClr>
                </a:solidFill>
                <a:latin typeface="Times New Roman"/>
                <a:ea typeface="+mn-lt"/>
                <a:cs typeface="+mn-lt"/>
              </a:rPr>
              <a:t>32 features captures 76% of the variance as per the PCs and variance fraction.</a:t>
            </a:r>
          </a:p>
          <a:p>
            <a:r>
              <a:rPr lang="en-US" dirty="0">
                <a:solidFill>
                  <a:schemeClr val="tx1">
                    <a:lumMod val="50000"/>
                  </a:schemeClr>
                </a:solidFill>
                <a:latin typeface="Times New Roman"/>
                <a:cs typeface="Arial"/>
              </a:rPr>
              <a:t>We tried building the KNN model by changing the number of nearest neighbors and identified a slight change in the accuracy of model on the test data.</a:t>
            </a:r>
          </a:p>
          <a:p>
            <a:r>
              <a:rPr lang="en-US" dirty="0">
                <a:solidFill>
                  <a:schemeClr val="tx1">
                    <a:lumMod val="50000"/>
                  </a:schemeClr>
                </a:solidFill>
                <a:latin typeface="Times New Roman"/>
                <a:cs typeface="Arial"/>
              </a:rPr>
              <a:t>Also, changing the number of components produces a slightly different result on the test data.</a:t>
            </a:r>
          </a:p>
          <a:p>
            <a:endParaRPr lang="en-US" dirty="0">
              <a:cs typeface="Arial"/>
            </a:endParaRPr>
          </a:p>
        </p:txBody>
      </p:sp>
      <p:sp>
        <p:nvSpPr>
          <p:cNvPr id="4" name="Footer Placeholder 3">
            <a:extLst>
              <a:ext uri="{FF2B5EF4-FFF2-40B4-BE49-F238E27FC236}">
                <a16:creationId xmlns:a16="http://schemas.microsoft.com/office/drawing/2014/main" id="{12DCF20D-65D8-8480-83BE-2397AC9039D7}"/>
              </a:ext>
            </a:extLst>
          </p:cNvPr>
          <p:cNvSpPr>
            <a:spLocks noGrp="1"/>
          </p:cNvSpPr>
          <p:nvPr>
            <p:ph type="ftr" sz="quarter" idx="10"/>
          </p:nvPr>
        </p:nvSpPr>
        <p:spPr/>
        <p:txBody>
          <a:bodyPr/>
          <a:lstStyle/>
          <a:p>
            <a:fld id="{EB53C135-CEC6-A548-8917-8F7FEB82358B}" type="slidenum">
              <a:rPr lang="en-US" smtClean="0"/>
              <a:pPr/>
              <a:t>23</a:t>
            </a:fld>
            <a:endParaRPr lang="en-US" dirty="0"/>
          </a:p>
        </p:txBody>
      </p:sp>
    </p:spTree>
    <p:extLst>
      <p:ext uri="{BB962C8B-B14F-4D97-AF65-F5344CB8AC3E}">
        <p14:creationId xmlns:p14="http://schemas.microsoft.com/office/powerpoint/2010/main" val="2277452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2DE3-5BAB-1FDE-4D6E-74E910240EF8}"/>
              </a:ext>
            </a:extLst>
          </p:cNvPr>
          <p:cNvSpPr>
            <a:spLocks noGrp="1"/>
          </p:cNvSpPr>
          <p:nvPr>
            <p:ph type="title"/>
          </p:nvPr>
        </p:nvSpPr>
        <p:spPr>
          <a:xfrm>
            <a:off x="566928" y="1074999"/>
            <a:ext cx="6951472" cy="1089529"/>
          </a:xfrm>
        </p:spPr>
        <p:txBody>
          <a:bodyPr/>
          <a:lstStyle/>
          <a:p>
            <a:r>
              <a:rPr lang="en-US" dirty="0">
                <a:latin typeface="Georgia"/>
              </a:rPr>
              <a:t>Number of components and variance </a:t>
            </a:r>
            <a:endParaRPr lang="en-US" dirty="0"/>
          </a:p>
        </p:txBody>
      </p:sp>
      <p:pic>
        <p:nvPicPr>
          <p:cNvPr id="5" name="Picture 5" descr="Graphical user interface, text, website&#10;&#10;Description automatically generated">
            <a:extLst>
              <a:ext uri="{FF2B5EF4-FFF2-40B4-BE49-F238E27FC236}">
                <a16:creationId xmlns:a16="http://schemas.microsoft.com/office/drawing/2014/main" id="{9B3E1D7F-7AFA-59DA-26EF-3074F33FE747}"/>
              </a:ext>
            </a:extLst>
          </p:cNvPr>
          <p:cNvPicPr>
            <a:picLocks noGrp="1" noChangeAspect="1"/>
          </p:cNvPicPr>
          <p:nvPr>
            <p:ph idx="1"/>
          </p:nvPr>
        </p:nvPicPr>
        <p:blipFill>
          <a:blip r:embed="rId2"/>
          <a:stretch>
            <a:fillRect/>
          </a:stretch>
        </p:blipFill>
        <p:spPr>
          <a:xfrm>
            <a:off x="708039" y="2521830"/>
            <a:ext cx="5964791" cy="35104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95D83840-C49C-DF5F-38E4-A84D0AB9D232}"/>
              </a:ext>
            </a:extLst>
          </p:cNvPr>
          <p:cNvSpPr>
            <a:spLocks noGrp="1"/>
          </p:cNvSpPr>
          <p:nvPr>
            <p:ph type="ftr" sz="quarter" idx="10"/>
          </p:nvPr>
        </p:nvSpPr>
        <p:spPr/>
        <p:txBody>
          <a:bodyPr/>
          <a:lstStyle/>
          <a:p>
            <a:fld id="{EB53C135-CEC6-A548-8917-8F7FEB82358B}" type="slidenum">
              <a:rPr lang="en-US" smtClean="0"/>
              <a:pPr/>
              <a:t>24</a:t>
            </a:fld>
            <a:endParaRPr lang="en-US" dirty="0"/>
          </a:p>
        </p:txBody>
      </p:sp>
    </p:spTree>
    <p:extLst>
      <p:ext uri="{BB962C8B-B14F-4D97-AF65-F5344CB8AC3E}">
        <p14:creationId xmlns:p14="http://schemas.microsoft.com/office/powerpoint/2010/main" val="252351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2B73-3B0E-324D-D4B8-7371D69CC3EA}"/>
              </a:ext>
            </a:extLst>
          </p:cNvPr>
          <p:cNvSpPr>
            <a:spLocks noGrp="1"/>
          </p:cNvSpPr>
          <p:nvPr>
            <p:ph type="title"/>
          </p:nvPr>
        </p:nvSpPr>
        <p:spPr/>
        <p:txBody>
          <a:bodyPr/>
          <a:lstStyle/>
          <a:p>
            <a:r>
              <a:rPr lang="en-US" dirty="0">
                <a:latin typeface="Georgia"/>
              </a:rPr>
              <a:t>KNN </a:t>
            </a:r>
            <a:endParaRPr lang="en-US" dirty="0"/>
          </a:p>
        </p:txBody>
      </p:sp>
      <p:sp>
        <p:nvSpPr>
          <p:cNvPr id="3" name="Content Placeholder 2">
            <a:extLst>
              <a:ext uri="{FF2B5EF4-FFF2-40B4-BE49-F238E27FC236}">
                <a16:creationId xmlns:a16="http://schemas.microsoft.com/office/drawing/2014/main" id="{CC5AE378-E68C-6346-7F18-92699175A5E0}"/>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KNN is a non-parametric, supervised learning algorithm that predicts how individual data points are grouped based on proximity. The algorithm can be applied to both regression and classification problems, but is most commonly used for classifying points based on their similarity.</a:t>
            </a:r>
          </a:p>
          <a:p>
            <a:r>
              <a:rPr lang="en-US" dirty="0">
                <a:solidFill>
                  <a:schemeClr val="tx1">
                    <a:lumMod val="50000"/>
                  </a:schemeClr>
                </a:solidFill>
                <a:latin typeface="Times New Roman"/>
                <a:ea typeface="+mn-lt"/>
                <a:cs typeface="+mn-lt"/>
              </a:rPr>
              <a:t>A majority vote is used to assign class labels. Data points are labeled according to their most common association.</a:t>
            </a:r>
          </a:p>
          <a:p>
            <a:r>
              <a:rPr lang="en-US" dirty="0">
                <a:solidFill>
                  <a:schemeClr val="tx1">
                    <a:lumMod val="50000"/>
                  </a:schemeClr>
                </a:solidFill>
                <a:latin typeface="Times New Roman"/>
                <a:ea typeface="+mn-lt"/>
                <a:cs typeface="+mn-lt"/>
              </a:rPr>
              <a:t>The K value represents the number of nearest neighbors</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cs typeface="Times New Roman"/>
              </a:rPr>
              <a:t>KNN is instance-based.</a:t>
            </a:r>
            <a:br>
              <a:rPr lang="en-US" dirty="0"/>
            </a:br>
            <a:endParaRPr lang="en-US" dirty="0"/>
          </a:p>
          <a:p>
            <a:endParaRPr lang="en-US" dirty="0">
              <a:cs typeface="Arial"/>
            </a:endParaRPr>
          </a:p>
        </p:txBody>
      </p:sp>
      <p:sp>
        <p:nvSpPr>
          <p:cNvPr id="4" name="Footer Placeholder 3">
            <a:extLst>
              <a:ext uri="{FF2B5EF4-FFF2-40B4-BE49-F238E27FC236}">
                <a16:creationId xmlns:a16="http://schemas.microsoft.com/office/drawing/2014/main" id="{705EEEC3-9628-254D-85E0-EBABE0B28E65}"/>
              </a:ext>
            </a:extLst>
          </p:cNvPr>
          <p:cNvSpPr>
            <a:spLocks noGrp="1"/>
          </p:cNvSpPr>
          <p:nvPr>
            <p:ph type="ftr" sz="quarter" idx="10"/>
          </p:nvPr>
        </p:nvSpPr>
        <p:spPr/>
        <p:txBody>
          <a:bodyPr/>
          <a:lstStyle/>
          <a:p>
            <a:fld id="{EB53C135-CEC6-A548-8917-8F7FEB82358B}" type="slidenum">
              <a:rPr lang="en-US" smtClean="0"/>
              <a:pPr/>
              <a:t>25</a:t>
            </a:fld>
            <a:endParaRPr lang="en-US" dirty="0"/>
          </a:p>
        </p:txBody>
      </p:sp>
    </p:spTree>
    <p:extLst>
      <p:ext uri="{BB962C8B-B14F-4D97-AF65-F5344CB8AC3E}">
        <p14:creationId xmlns:p14="http://schemas.microsoft.com/office/powerpoint/2010/main" val="190819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8786-CF26-45DD-2468-463703E2A210}"/>
              </a:ext>
            </a:extLst>
          </p:cNvPr>
          <p:cNvSpPr>
            <a:spLocks noGrp="1"/>
          </p:cNvSpPr>
          <p:nvPr>
            <p:ph type="title"/>
          </p:nvPr>
        </p:nvSpPr>
        <p:spPr/>
        <p:txBody>
          <a:bodyPr/>
          <a:lstStyle/>
          <a:p>
            <a:r>
              <a:rPr lang="en-US" dirty="0">
                <a:latin typeface="Georgia"/>
              </a:rPr>
              <a:t>KNN </a:t>
            </a:r>
            <a:endParaRPr lang="en-US" dirty="0"/>
          </a:p>
        </p:txBody>
      </p:sp>
      <p:sp>
        <p:nvSpPr>
          <p:cNvPr id="3" name="Content Placeholder 2">
            <a:extLst>
              <a:ext uri="{FF2B5EF4-FFF2-40B4-BE49-F238E27FC236}">
                <a16:creationId xmlns:a16="http://schemas.microsoft.com/office/drawing/2014/main" id="{0DA40B98-BDB7-F202-3491-9199A33A38A3}"/>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Building PCA KNN model with 5 nearest neighbors.</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cs typeface="Arial"/>
              </a:rPr>
              <a:t>Accuracy : 82.7%.</a:t>
            </a:r>
          </a:p>
          <a:p>
            <a:endParaRPr lang="en-US" dirty="0">
              <a:cs typeface="Arial"/>
            </a:endParaRPr>
          </a:p>
        </p:txBody>
      </p:sp>
      <p:sp>
        <p:nvSpPr>
          <p:cNvPr id="4" name="Footer Placeholder 3">
            <a:extLst>
              <a:ext uri="{FF2B5EF4-FFF2-40B4-BE49-F238E27FC236}">
                <a16:creationId xmlns:a16="http://schemas.microsoft.com/office/drawing/2014/main" id="{0F031CB7-38CC-D0D2-A896-4DDB2EEED79D}"/>
              </a:ext>
            </a:extLst>
          </p:cNvPr>
          <p:cNvSpPr>
            <a:spLocks noGrp="1"/>
          </p:cNvSpPr>
          <p:nvPr>
            <p:ph type="ftr" sz="quarter" idx="10"/>
          </p:nvPr>
        </p:nvSpPr>
        <p:spPr/>
        <p:txBody>
          <a:bodyPr/>
          <a:lstStyle/>
          <a:p>
            <a:fld id="{EB53C135-CEC6-A548-8917-8F7FEB82358B}" type="slidenum">
              <a:rPr lang="en-US" smtClean="0"/>
              <a:pPr/>
              <a:t>26</a:t>
            </a:fld>
            <a:endParaRPr lang="en-US" dirty="0"/>
          </a:p>
        </p:txBody>
      </p:sp>
      <p:pic>
        <p:nvPicPr>
          <p:cNvPr id="5" name="Picture 5" descr="Text&#10;&#10;Description automatically generated">
            <a:extLst>
              <a:ext uri="{FF2B5EF4-FFF2-40B4-BE49-F238E27FC236}">
                <a16:creationId xmlns:a16="http://schemas.microsoft.com/office/drawing/2014/main" id="{EF31258A-1F46-C4C8-6593-85C0E105454C}"/>
              </a:ext>
            </a:extLst>
          </p:cNvPr>
          <p:cNvPicPr>
            <a:picLocks noChangeAspect="1"/>
          </p:cNvPicPr>
          <p:nvPr/>
        </p:nvPicPr>
        <p:blipFill>
          <a:blip r:embed="rId2"/>
          <a:stretch>
            <a:fillRect/>
          </a:stretch>
        </p:blipFill>
        <p:spPr>
          <a:xfrm>
            <a:off x="877410" y="3040917"/>
            <a:ext cx="5095782" cy="3565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8562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8AE7-38B3-49FB-B362-4F5527B36389}"/>
              </a:ext>
            </a:extLst>
          </p:cNvPr>
          <p:cNvSpPr>
            <a:spLocks noGrp="1"/>
          </p:cNvSpPr>
          <p:nvPr>
            <p:ph type="title"/>
          </p:nvPr>
        </p:nvSpPr>
        <p:spPr/>
        <p:txBody>
          <a:bodyPr/>
          <a:lstStyle/>
          <a:p>
            <a:r>
              <a:rPr lang="en-US" dirty="0">
                <a:latin typeface="Georgia"/>
              </a:rPr>
              <a:t>PCA + KNN</a:t>
            </a:r>
            <a:endParaRPr lang="en-US" dirty="0"/>
          </a:p>
        </p:txBody>
      </p:sp>
      <p:sp>
        <p:nvSpPr>
          <p:cNvPr id="3" name="Content Placeholder 2">
            <a:extLst>
              <a:ext uri="{FF2B5EF4-FFF2-40B4-BE49-F238E27FC236}">
                <a16:creationId xmlns:a16="http://schemas.microsoft.com/office/drawing/2014/main" id="{2E6A419B-15E1-AEBE-976B-0F0C4B3BC21E}"/>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Times New Roman"/>
              </a:rPr>
              <a:t>Building PCA KNN model with 10 nearest neighbors.</a:t>
            </a:r>
            <a:endParaRPr lang="en-US" dirty="0">
              <a:solidFill>
                <a:schemeClr val="tx1">
                  <a:lumMod val="50000"/>
                </a:schemeClr>
              </a:solidFill>
              <a:ea typeface="+mn-lt"/>
              <a:cs typeface="+mn-lt"/>
            </a:endParaRPr>
          </a:p>
          <a:p>
            <a:r>
              <a:rPr lang="en-US" dirty="0">
                <a:solidFill>
                  <a:schemeClr val="tx1">
                    <a:lumMod val="50000"/>
                  </a:schemeClr>
                </a:solidFill>
                <a:latin typeface="Times New Roman"/>
                <a:cs typeface="Times New Roman"/>
              </a:rPr>
              <a:t>Accuracy: 79.7%.</a:t>
            </a:r>
          </a:p>
          <a:p>
            <a:endParaRPr lang="en-US" dirty="0">
              <a:solidFill>
                <a:schemeClr val="tx1">
                  <a:lumMod val="50000"/>
                </a:schemeClr>
              </a:solidFill>
              <a:latin typeface="Times New Roman"/>
              <a:cs typeface="Times New Roman"/>
            </a:endParaRPr>
          </a:p>
        </p:txBody>
      </p:sp>
      <p:sp>
        <p:nvSpPr>
          <p:cNvPr id="4" name="Footer Placeholder 3">
            <a:extLst>
              <a:ext uri="{FF2B5EF4-FFF2-40B4-BE49-F238E27FC236}">
                <a16:creationId xmlns:a16="http://schemas.microsoft.com/office/drawing/2014/main" id="{8DECF8E9-8F4D-57B2-E0F3-47EEBB5C5A31}"/>
              </a:ext>
            </a:extLst>
          </p:cNvPr>
          <p:cNvSpPr>
            <a:spLocks noGrp="1"/>
          </p:cNvSpPr>
          <p:nvPr>
            <p:ph type="ftr" sz="quarter" idx="10"/>
          </p:nvPr>
        </p:nvSpPr>
        <p:spPr/>
        <p:txBody>
          <a:bodyPr/>
          <a:lstStyle/>
          <a:p>
            <a:fld id="{EB53C135-CEC6-A548-8917-8F7FEB82358B}" type="slidenum">
              <a:rPr lang="en-US" smtClean="0"/>
              <a:pPr/>
              <a:t>27</a:t>
            </a:fld>
            <a:endParaRPr lang="en-US" dirty="0"/>
          </a:p>
        </p:txBody>
      </p:sp>
      <p:pic>
        <p:nvPicPr>
          <p:cNvPr id="5" name="Picture 5" descr="Text&#10;&#10;Description automatically generated">
            <a:extLst>
              <a:ext uri="{FF2B5EF4-FFF2-40B4-BE49-F238E27FC236}">
                <a16:creationId xmlns:a16="http://schemas.microsoft.com/office/drawing/2014/main" id="{3881565C-84D8-364F-279E-3B3F2C2321E4}"/>
              </a:ext>
            </a:extLst>
          </p:cNvPr>
          <p:cNvPicPr>
            <a:picLocks noChangeAspect="1"/>
          </p:cNvPicPr>
          <p:nvPr/>
        </p:nvPicPr>
        <p:blipFill>
          <a:blip r:embed="rId2"/>
          <a:stretch>
            <a:fillRect/>
          </a:stretch>
        </p:blipFill>
        <p:spPr>
          <a:xfrm>
            <a:off x="847817" y="3098744"/>
            <a:ext cx="5154968" cy="3456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618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EFB5-27D0-3E44-FD9D-ADF4ED5EF361}"/>
              </a:ext>
            </a:extLst>
          </p:cNvPr>
          <p:cNvSpPr>
            <a:spLocks noGrp="1"/>
          </p:cNvSpPr>
          <p:nvPr>
            <p:ph type="title"/>
          </p:nvPr>
        </p:nvSpPr>
        <p:spPr/>
        <p:txBody>
          <a:bodyPr/>
          <a:lstStyle/>
          <a:p>
            <a:r>
              <a:rPr lang="en-US" dirty="0"/>
              <a:t>PCA + KNN</a:t>
            </a:r>
          </a:p>
        </p:txBody>
      </p:sp>
      <p:sp>
        <p:nvSpPr>
          <p:cNvPr id="3" name="Content Placeholder 2">
            <a:extLst>
              <a:ext uri="{FF2B5EF4-FFF2-40B4-BE49-F238E27FC236}">
                <a16:creationId xmlns:a16="http://schemas.microsoft.com/office/drawing/2014/main" id="{7E58F616-E34B-3EC0-8FC5-062CDC3EB5D4}"/>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Times New Roman"/>
              </a:rPr>
              <a:t>Building PCA KNN model with 5 nearest neighbors, 32 components</a:t>
            </a:r>
            <a:endParaRPr lang="en-US" dirty="0">
              <a:solidFill>
                <a:schemeClr val="tx1">
                  <a:lumMod val="50000"/>
                </a:schemeClr>
              </a:solidFill>
              <a:ea typeface="+mn-lt"/>
              <a:cs typeface="+mn-lt"/>
            </a:endParaRPr>
          </a:p>
          <a:p>
            <a:r>
              <a:rPr lang="en-US" dirty="0">
                <a:solidFill>
                  <a:schemeClr val="tx1">
                    <a:lumMod val="50000"/>
                  </a:schemeClr>
                </a:solidFill>
                <a:latin typeface="Times New Roman"/>
                <a:cs typeface="Times New Roman"/>
              </a:rPr>
              <a:t>Accuracy: 82.7%.</a:t>
            </a:r>
            <a:endParaRPr lang="en-US" dirty="0">
              <a:solidFill>
                <a:schemeClr val="tx1">
                  <a:lumMod val="50000"/>
                </a:schemeClr>
              </a:solidFill>
            </a:endParaRPr>
          </a:p>
        </p:txBody>
      </p:sp>
      <p:sp>
        <p:nvSpPr>
          <p:cNvPr id="4" name="Footer Placeholder 3">
            <a:extLst>
              <a:ext uri="{FF2B5EF4-FFF2-40B4-BE49-F238E27FC236}">
                <a16:creationId xmlns:a16="http://schemas.microsoft.com/office/drawing/2014/main" id="{5F2DED58-FEA9-161A-F60F-508E5D70912A}"/>
              </a:ext>
            </a:extLst>
          </p:cNvPr>
          <p:cNvSpPr>
            <a:spLocks noGrp="1"/>
          </p:cNvSpPr>
          <p:nvPr>
            <p:ph type="ftr" sz="quarter" idx="10"/>
          </p:nvPr>
        </p:nvSpPr>
        <p:spPr/>
        <p:txBody>
          <a:bodyPr/>
          <a:lstStyle/>
          <a:p>
            <a:fld id="{EB53C135-CEC6-A548-8917-8F7FEB82358B}" type="slidenum">
              <a:rPr lang="en-US" smtClean="0"/>
              <a:pPr/>
              <a:t>28</a:t>
            </a:fld>
            <a:endParaRPr lang="en-US" dirty="0"/>
          </a:p>
        </p:txBody>
      </p:sp>
      <p:pic>
        <p:nvPicPr>
          <p:cNvPr id="6" name="Picture 6" descr="Text&#10;&#10;Description automatically generated">
            <a:extLst>
              <a:ext uri="{FF2B5EF4-FFF2-40B4-BE49-F238E27FC236}">
                <a16:creationId xmlns:a16="http://schemas.microsoft.com/office/drawing/2014/main" id="{4165999F-746F-A770-045F-10323B00F8FF}"/>
              </a:ext>
            </a:extLst>
          </p:cNvPr>
          <p:cNvPicPr>
            <a:picLocks noChangeAspect="1"/>
          </p:cNvPicPr>
          <p:nvPr/>
        </p:nvPicPr>
        <p:blipFill>
          <a:blip r:embed="rId2"/>
          <a:stretch>
            <a:fillRect/>
          </a:stretch>
        </p:blipFill>
        <p:spPr>
          <a:xfrm>
            <a:off x="892206" y="3102772"/>
            <a:ext cx="5206753" cy="3389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2472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4AE4-79CD-AF28-889B-AC8857AA8692}"/>
              </a:ext>
            </a:extLst>
          </p:cNvPr>
          <p:cNvSpPr>
            <a:spLocks noGrp="1"/>
          </p:cNvSpPr>
          <p:nvPr>
            <p:ph type="title"/>
          </p:nvPr>
        </p:nvSpPr>
        <p:spPr/>
        <p:txBody>
          <a:bodyPr/>
          <a:lstStyle/>
          <a:p>
            <a:r>
              <a:rPr lang="en-US" dirty="0"/>
              <a:t>PCA + KNN</a:t>
            </a:r>
          </a:p>
        </p:txBody>
      </p:sp>
      <p:sp>
        <p:nvSpPr>
          <p:cNvPr id="3" name="Content Placeholder 2">
            <a:extLst>
              <a:ext uri="{FF2B5EF4-FFF2-40B4-BE49-F238E27FC236}">
                <a16:creationId xmlns:a16="http://schemas.microsoft.com/office/drawing/2014/main" id="{3F7FB452-70B2-3417-6FE5-4F19811EEA36}"/>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Times New Roman"/>
              </a:rPr>
              <a:t>Building PCA KNN model with 5 nearest neighbors, 50 components</a:t>
            </a:r>
            <a:endParaRPr lang="en-US" dirty="0">
              <a:solidFill>
                <a:schemeClr val="tx1">
                  <a:lumMod val="50000"/>
                </a:schemeClr>
              </a:solidFill>
              <a:ea typeface="+mn-lt"/>
              <a:cs typeface="+mn-lt"/>
            </a:endParaRPr>
          </a:p>
          <a:p>
            <a:r>
              <a:rPr lang="en-US" dirty="0">
                <a:solidFill>
                  <a:schemeClr val="tx1">
                    <a:lumMod val="50000"/>
                  </a:schemeClr>
                </a:solidFill>
                <a:latin typeface="Times New Roman"/>
                <a:cs typeface="Times New Roman"/>
              </a:rPr>
              <a:t>Accuracy: 83.19%.</a:t>
            </a:r>
            <a:endParaRPr lang="en-US" dirty="0">
              <a:solidFill>
                <a:schemeClr val="tx1">
                  <a:lumMod val="50000"/>
                </a:schemeClr>
              </a:solidFill>
            </a:endParaRPr>
          </a:p>
        </p:txBody>
      </p:sp>
      <p:sp>
        <p:nvSpPr>
          <p:cNvPr id="4" name="Footer Placeholder 3">
            <a:extLst>
              <a:ext uri="{FF2B5EF4-FFF2-40B4-BE49-F238E27FC236}">
                <a16:creationId xmlns:a16="http://schemas.microsoft.com/office/drawing/2014/main" id="{F02C01C3-F576-75F6-82D0-D95844582D91}"/>
              </a:ext>
            </a:extLst>
          </p:cNvPr>
          <p:cNvSpPr>
            <a:spLocks noGrp="1"/>
          </p:cNvSpPr>
          <p:nvPr>
            <p:ph type="ftr" sz="quarter" idx="10"/>
          </p:nvPr>
        </p:nvSpPr>
        <p:spPr/>
        <p:txBody>
          <a:bodyPr/>
          <a:lstStyle/>
          <a:p>
            <a:fld id="{EB53C135-CEC6-A548-8917-8F7FEB82358B}" type="slidenum">
              <a:rPr lang="en-US" smtClean="0"/>
              <a:pPr/>
              <a:t>29</a:t>
            </a:fld>
            <a:endParaRPr lang="en-US" dirty="0"/>
          </a:p>
        </p:txBody>
      </p:sp>
      <p:pic>
        <p:nvPicPr>
          <p:cNvPr id="5" name="Picture 5" descr="Text&#10;&#10;Description automatically generated">
            <a:extLst>
              <a:ext uri="{FF2B5EF4-FFF2-40B4-BE49-F238E27FC236}">
                <a16:creationId xmlns:a16="http://schemas.microsoft.com/office/drawing/2014/main" id="{61F9B38A-059A-8554-FB99-9D810934AEDA}"/>
              </a:ext>
            </a:extLst>
          </p:cNvPr>
          <p:cNvPicPr>
            <a:picLocks noChangeAspect="1"/>
          </p:cNvPicPr>
          <p:nvPr/>
        </p:nvPicPr>
        <p:blipFill>
          <a:blip r:embed="rId2"/>
          <a:stretch>
            <a:fillRect/>
          </a:stretch>
        </p:blipFill>
        <p:spPr>
          <a:xfrm>
            <a:off x="936594" y="3180492"/>
            <a:ext cx="4977413" cy="3189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590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0E6E-2450-6DD8-CEB9-BDF93CB0212E}"/>
              </a:ext>
            </a:extLst>
          </p:cNvPr>
          <p:cNvSpPr>
            <a:spLocks noGrp="1"/>
          </p:cNvSpPr>
          <p:nvPr>
            <p:ph type="title"/>
          </p:nvPr>
        </p:nvSpPr>
        <p:spPr/>
        <p:txBody>
          <a:bodyPr/>
          <a:lstStyle/>
          <a:p>
            <a:r>
              <a:rPr lang="en-US" dirty="0">
                <a:latin typeface="Georgia"/>
              </a:rPr>
              <a:t>Problem Specification</a:t>
            </a:r>
            <a:endParaRPr lang="en-US" dirty="0"/>
          </a:p>
        </p:txBody>
      </p:sp>
      <p:sp>
        <p:nvSpPr>
          <p:cNvPr id="3" name="Content Placeholder 2">
            <a:extLst>
              <a:ext uri="{FF2B5EF4-FFF2-40B4-BE49-F238E27FC236}">
                <a16:creationId xmlns:a16="http://schemas.microsoft.com/office/drawing/2014/main" id="{C096B619-A141-4EFC-7B0A-A92C210D32BA}"/>
              </a:ext>
            </a:extLst>
          </p:cNvPr>
          <p:cNvSpPr>
            <a:spLocks noGrp="1"/>
          </p:cNvSpPr>
          <p:nvPr>
            <p:ph idx="1"/>
          </p:nvPr>
        </p:nvSpPr>
        <p:spPr/>
        <p:txBody>
          <a:bodyPr vert="horz" lIns="91440" tIns="45720" rIns="91440" bIns="45720" rtlCol="0" anchor="t">
            <a:noAutofit/>
          </a:bodyPr>
          <a:lstStyle/>
          <a:p>
            <a:r>
              <a:rPr lang="en-US" sz="2000" dirty="0">
                <a:solidFill>
                  <a:schemeClr val="tx1">
                    <a:lumMod val="50000"/>
                  </a:schemeClr>
                </a:solidFill>
                <a:latin typeface="Times New Roman"/>
                <a:ea typeface="+mn-lt"/>
                <a:cs typeface="+mn-lt"/>
              </a:rPr>
              <a:t>The Fashion-MNIST dataset is a collection of Zalando's article images. </a:t>
            </a:r>
          </a:p>
          <a:p>
            <a:r>
              <a:rPr lang="en-US" sz="2000" dirty="0">
                <a:solidFill>
                  <a:schemeClr val="tx1">
                    <a:lumMod val="50000"/>
                  </a:schemeClr>
                </a:solidFill>
                <a:latin typeface="Times New Roman"/>
                <a:ea typeface="+mn-lt"/>
                <a:cs typeface="+mn-lt"/>
              </a:rPr>
              <a:t>It contains 60,000 training examples and 10,000 test examples. There are 10 classes represented by 28x28 grayscale images.</a:t>
            </a:r>
          </a:p>
          <a:p>
            <a:r>
              <a:rPr lang="en-US" sz="2000" dirty="0">
                <a:solidFill>
                  <a:schemeClr val="tx1">
                    <a:lumMod val="50000"/>
                  </a:schemeClr>
                </a:solidFill>
                <a:latin typeface="Times New Roman"/>
                <a:ea typeface="+mn-lt"/>
                <a:cs typeface="+mn-lt"/>
              </a:rPr>
              <a:t> For benchmarking machine learning algorithms, Zalando intends to replace MNIST with Fashion-MNIST. </a:t>
            </a:r>
          </a:p>
          <a:p>
            <a:r>
              <a:rPr lang="en-US" sz="2000" dirty="0">
                <a:solidFill>
                  <a:schemeClr val="tx1">
                    <a:lumMod val="50000"/>
                  </a:schemeClr>
                </a:solidFill>
                <a:latin typeface="Times New Roman"/>
                <a:ea typeface="+mn-lt"/>
                <a:cs typeface="+mn-lt"/>
              </a:rPr>
              <a:t>In both training and testing, the size and structure of the images are the same.</a:t>
            </a:r>
            <a:endParaRPr lang="en-US" sz="2000">
              <a:solidFill>
                <a:schemeClr val="tx1">
                  <a:lumMod val="50000"/>
                </a:schemeClr>
              </a:solidFill>
              <a:latin typeface="Times New Roman"/>
              <a:cs typeface="Arial"/>
            </a:endParaRPr>
          </a:p>
          <a:p>
            <a:endParaRPr lang="en-US" dirty="0">
              <a:cs typeface="Arial"/>
            </a:endParaRPr>
          </a:p>
        </p:txBody>
      </p:sp>
      <p:sp>
        <p:nvSpPr>
          <p:cNvPr id="4" name="Footer Placeholder 3">
            <a:extLst>
              <a:ext uri="{FF2B5EF4-FFF2-40B4-BE49-F238E27FC236}">
                <a16:creationId xmlns:a16="http://schemas.microsoft.com/office/drawing/2014/main" id="{B27F6E90-2039-4E1B-8D98-430EF4C999BE}"/>
              </a:ext>
            </a:extLst>
          </p:cNvPr>
          <p:cNvSpPr>
            <a:spLocks noGrp="1"/>
          </p:cNvSpPr>
          <p:nvPr>
            <p:ph type="ftr" sz="quarter" idx="10"/>
          </p:nvPr>
        </p:nvSpPr>
        <p:spPr/>
        <p:txBody>
          <a:bodyPr/>
          <a:lstStyle/>
          <a:p>
            <a:fld id="{EB53C135-CEC6-A548-8917-8F7FEB82358B}" type="slidenum">
              <a:rPr lang="en-US" smtClean="0"/>
              <a:pPr/>
              <a:t>3</a:t>
            </a:fld>
            <a:endParaRPr lang="en-US" dirty="0"/>
          </a:p>
        </p:txBody>
      </p:sp>
    </p:spTree>
    <p:extLst>
      <p:ext uri="{BB962C8B-B14F-4D97-AF65-F5344CB8AC3E}">
        <p14:creationId xmlns:p14="http://schemas.microsoft.com/office/powerpoint/2010/main" val="669003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A281-8978-079D-A20B-E6A8B51047FE}"/>
              </a:ext>
            </a:extLst>
          </p:cNvPr>
          <p:cNvSpPr>
            <a:spLocks noGrp="1"/>
          </p:cNvSpPr>
          <p:nvPr>
            <p:ph type="title"/>
          </p:nvPr>
        </p:nvSpPr>
        <p:spPr/>
        <p:txBody>
          <a:bodyPr/>
          <a:lstStyle/>
          <a:p>
            <a:r>
              <a:rPr lang="en-US" dirty="0">
                <a:latin typeface="Georgia"/>
              </a:rPr>
              <a:t>PCA + KNN</a:t>
            </a:r>
          </a:p>
        </p:txBody>
      </p:sp>
      <p:sp>
        <p:nvSpPr>
          <p:cNvPr id="3" name="Content Placeholder 2">
            <a:extLst>
              <a:ext uri="{FF2B5EF4-FFF2-40B4-BE49-F238E27FC236}">
                <a16:creationId xmlns:a16="http://schemas.microsoft.com/office/drawing/2014/main" id="{17572498-CC83-BAB4-7EE0-334C6F8361DD}"/>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Times New Roman"/>
              </a:rPr>
              <a:t>Building PCA KNN model with 5 nearest neighbors, 25 components</a:t>
            </a:r>
            <a:endParaRPr lang="en-US" dirty="0">
              <a:solidFill>
                <a:schemeClr val="tx1">
                  <a:lumMod val="50000"/>
                </a:schemeClr>
              </a:solidFill>
              <a:ea typeface="+mn-lt"/>
              <a:cs typeface="+mn-lt"/>
            </a:endParaRPr>
          </a:p>
          <a:p>
            <a:r>
              <a:rPr lang="en-US" dirty="0">
                <a:solidFill>
                  <a:schemeClr val="tx1">
                    <a:lumMod val="50000"/>
                  </a:schemeClr>
                </a:solidFill>
                <a:latin typeface="Times New Roman"/>
                <a:cs typeface="Times New Roman"/>
              </a:rPr>
              <a:t>Accuracy: 82%.</a:t>
            </a:r>
            <a:endParaRPr lang="en-US" dirty="0">
              <a:solidFill>
                <a:schemeClr val="tx1">
                  <a:lumMod val="50000"/>
                </a:schemeClr>
              </a:solidFill>
            </a:endParaRPr>
          </a:p>
        </p:txBody>
      </p:sp>
      <p:sp>
        <p:nvSpPr>
          <p:cNvPr id="4" name="Footer Placeholder 3">
            <a:extLst>
              <a:ext uri="{FF2B5EF4-FFF2-40B4-BE49-F238E27FC236}">
                <a16:creationId xmlns:a16="http://schemas.microsoft.com/office/drawing/2014/main" id="{7609D747-2138-01F0-9520-24512759B788}"/>
              </a:ext>
            </a:extLst>
          </p:cNvPr>
          <p:cNvSpPr>
            <a:spLocks noGrp="1"/>
          </p:cNvSpPr>
          <p:nvPr>
            <p:ph type="ftr" sz="quarter" idx="10"/>
          </p:nvPr>
        </p:nvSpPr>
        <p:spPr/>
        <p:txBody>
          <a:bodyPr/>
          <a:lstStyle/>
          <a:p>
            <a:fld id="{EB53C135-CEC6-A548-8917-8F7FEB82358B}" type="slidenum">
              <a:rPr lang="en-US" smtClean="0"/>
              <a:pPr/>
              <a:t>30</a:t>
            </a:fld>
            <a:endParaRPr lang="en-US" dirty="0"/>
          </a:p>
        </p:txBody>
      </p:sp>
      <p:pic>
        <p:nvPicPr>
          <p:cNvPr id="5" name="Picture 5" descr="Text&#10;&#10;Description automatically generated">
            <a:extLst>
              <a:ext uri="{FF2B5EF4-FFF2-40B4-BE49-F238E27FC236}">
                <a16:creationId xmlns:a16="http://schemas.microsoft.com/office/drawing/2014/main" id="{BF2840F9-96E9-4EF8-C801-9C2FE1325FFF}"/>
              </a:ext>
            </a:extLst>
          </p:cNvPr>
          <p:cNvPicPr>
            <a:picLocks noChangeAspect="1"/>
          </p:cNvPicPr>
          <p:nvPr/>
        </p:nvPicPr>
        <p:blipFill>
          <a:blip r:embed="rId2"/>
          <a:stretch>
            <a:fillRect/>
          </a:stretch>
        </p:blipFill>
        <p:spPr>
          <a:xfrm>
            <a:off x="877410" y="3148566"/>
            <a:ext cx="5332519" cy="3305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2899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E0E9-700E-8F14-3308-6D566F98D9B2}"/>
              </a:ext>
            </a:extLst>
          </p:cNvPr>
          <p:cNvSpPr>
            <a:spLocks noGrp="1"/>
          </p:cNvSpPr>
          <p:nvPr>
            <p:ph type="title"/>
          </p:nvPr>
        </p:nvSpPr>
        <p:spPr/>
        <p:txBody>
          <a:bodyPr/>
          <a:lstStyle/>
          <a:p>
            <a:r>
              <a:rPr lang="en-US" dirty="0">
                <a:latin typeface="Georgia"/>
              </a:rPr>
              <a:t>Neural Network</a:t>
            </a:r>
            <a:endParaRPr lang="en-US" dirty="0"/>
          </a:p>
        </p:txBody>
      </p:sp>
      <p:sp>
        <p:nvSpPr>
          <p:cNvPr id="3" name="Content Placeholder 2">
            <a:extLst>
              <a:ext uri="{FF2B5EF4-FFF2-40B4-BE49-F238E27FC236}">
                <a16:creationId xmlns:a16="http://schemas.microsoft.com/office/drawing/2014/main" id="{B7E897DB-9D23-C195-653D-2C0D89C984B2}"/>
              </a:ext>
            </a:extLst>
          </p:cNvPr>
          <p:cNvSpPr>
            <a:spLocks noGrp="1"/>
          </p:cNvSpPr>
          <p:nvPr>
            <p:ph idx="1"/>
          </p:nvPr>
        </p:nvSpPr>
        <p:spPr/>
        <p:txBody>
          <a:bodyPr vert="horz" lIns="91440" tIns="45720" rIns="91440" bIns="45720" rtlCol="0" anchor="t">
            <a:noAutofit/>
          </a:bodyPr>
          <a:lstStyle/>
          <a:p>
            <a:pPr algn="just"/>
            <a:endParaRPr lang="en-US" dirty="0">
              <a:solidFill>
                <a:schemeClr val="tx1">
                  <a:lumMod val="50000"/>
                </a:schemeClr>
              </a:solidFill>
              <a:latin typeface="Times New Roman"/>
              <a:ea typeface="+mn-lt"/>
              <a:cs typeface="+mn-lt"/>
            </a:endParaRPr>
          </a:p>
          <a:p>
            <a:pPr algn="just"/>
            <a:r>
              <a:rPr lang="en-US" dirty="0">
                <a:solidFill>
                  <a:schemeClr val="tx1">
                    <a:lumMod val="50000"/>
                  </a:schemeClr>
                </a:solidFill>
                <a:latin typeface="Times New Roman"/>
                <a:ea typeface="+mn-lt"/>
                <a:cs typeface="+mn-lt"/>
              </a:rPr>
              <a:t>Using neural networks, a computer learns to perform a task by analyzing training examples. Initial weights and thresholds of a neural network are set to random values during training.</a:t>
            </a:r>
          </a:p>
          <a:p>
            <a:pPr algn="just"/>
            <a:r>
              <a:rPr lang="en-US" dirty="0">
                <a:solidFill>
                  <a:schemeClr val="tx1">
                    <a:lumMod val="50000"/>
                  </a:schemeClr>
                </a:solidFill>
                <a:latin typeface="Times New Roman"/>
                <a:ea typeface="+mn-lt"/>
                <a:cs typeface="+mn-lt"/>
              </a:rPr>
              <a:t>It passes through successive layers, being multiplied and added in complex ways, before finally arriving at the output layer, transformed. During training, weights and thresholds are continuously adjusted to produce similar results on training data with the same labels.</a:t>
            </a:r>
          </a:p>
          <a:p>
            <a:pPr marL="0" indent="0" algn="just">
              <a:buNone/>
            </a:pPr>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3FAB4A6B-29FF-56CB-86DD-F3B74CF17B7D}"/>
              </a:ext>
            </a:extLst>
          </p:cNvPr>
          <p:cNvSpPr>
            <a:spLocks noGrp="1"/>
          </p:cNvSpPr>
          <p:nvPr>
            <p:ph type="ftr" sz="quarter" idx="10"/>
          </p:nvPr>
        </p:nvSpPr>
        <p:spPr/>
        <p:txBody>
          <a:bodyPr/>
          <a:lstStyle/>
          <a:p>
            <a:fld id="{EB53C135-CEC6-A548-8917-8F7FEB82358B}" type="slidenum">
              <a:rPr lang="en-US" smtClean="0"/>
              <a:pPr/>
              <a:t>31</a:t>
            </a:fld>
            <a:endParaRPr lang="en-US" dirty="0"/>
          </a:p>
        </p:txBody>
      </p:sp>
    </p:spTree>
    <p:extLst>
      <p:ext uri="{BB962C8B-B14F-4D97-AF65-F5344CB8AC3E}">
        <p14:creationId xmlns:p14="http://schemas.microsoft.com/office/powerpoint/2010/main" val="1717141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3EFD-06A1-24B2-0BF7-1DDCB9FFC1D8}"/>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CED9A78D-A60A-10DF-2220-5C78A548C5BB}"/>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A neural network is built up of layers. Representations are derived from the data fed into the layers.</a:t>
            </a:r>
            <a:endParaRPr lang="en-US">
              <a:solidFill>
                <a:schemeClr val="tx1">
                  <a:lumMod val="50000"/>
                </a:schemeClr>
              </a:solidFill>
              <a:latin typeface="Times New Roman"/>
              <a:cs typeface="Arial" panose="020B0604020202020204"/>
            </a:endParaRPr>
          </a:p>
          <a:p>
            <a:r>
              <a:rPr lang="en-US" dirty="0">
                <a:solidFill>
                  <a:schemeClr val="tx1">
                    <a:lumMod val="50000"/>
                  </a:schemeClr>
                </a:solidFill>
                <a:latin typeface="Times New Roman"/>
                <a:ea typeface="+mn-lt"/>
                <a:cs typeface="+mn-lt"/>
              </a:rPr>
              <a:t>In this network, the first layer, </a:t>
            </a:r>
            <a:r>
              <a:rPr lang="en-US" dirty="0" err="1">
                <a:solidFill>
                  <a:schemeClr val="tx1">
                    <a:lumMod val="50000"/>
                  </a:schemeClr>
                </a:solidFill>
                <a:latin typeface="Times New Roman"/>
                <a:ea typeface="+mn-lt"/>
                <a:cs typeface="+mn-lt"/>
              </a:rPr>
              <a:t>tf.keras.layers.Flatten</a:t>
            </a:r>
            <a:r>
              <a:rPr lang="en-US" dirty="0">
                <a:solidFill>
                  <a:schemeClr val="tx1">
                    <a:lumMod val="50000"/>
                  </a:schemeClr>
                </a:solidFill>
                <a:latin typeface="Times New Roman"/>
                <a:ea typeface="+mn-lt"/>
                <a:cs typeface="+mn-lt"/>
              </a:rPr>
              <a:t>, transforms images from two-dimensional arrays (28 by 28 pixels) into one-dimensional arrays (28 by 28 pixels).</a:t>
            </a:r>
            <a:endParaRPr lang="en-US">
              <a:solidFill>
                <a:schemeClr val="tx1">
                  <a:lumMod val="50000"/>
                </a:schemeClr>
              </a:solidFill>
              <a:latin typeface="Times New Roman"/>
              <a:cs typeface="Times New Roman"/>
            </a:endParaRPr>
          </a:p>
          <a:p>
            <a:r>
              <a:rPr lang="en-US" dirty="0">
                <a:solidFill>
                  <a:schemeClr val="tx1">
                    <a:lumMod val="50000"/>
                  </a:schemeClr>
                </a:solidFill>
                <a:latin typeface="Times New Roman"/>
                <a:ea typeface="+mn-lt"/>
                <a:cs typeface="+mn-lt"/>
              </a:rPr>
              <a:t>After the pixels are flattened, the network has a sequence of two </a:t>
            </a:r>
            <a:r>
              <a:rPr lang="en-US" dirty="0" err="1">
                <a:solidFill>
                  <a:schemeClr val="tx1">
                    <a:lumMod val="50000"/>
                  </a:schemeClr>
                </a:solidFill>
                <a:latin typeface="Times New Roman"/>
                <a:ea typeface="+mn-lt"/>
                <a:cs typeface="+mn-lt"/>
              </a:rPr>
              <a:t>tf.Keras.layers.Dense</a:t>
            </a:r>
            <a:r>
              <a:rPr lang="en-US" dirty="0">
                <a:solidFill>
                  <a:schemeClr val="tx1">
                    <a:lumMod val="50000"/>
                  </a:schemeClr>
                </a:solidFill>
                <a:latin typeface="Times New Roman"/>
                <a:ea typeface="+mn-lt"/>
                <a:cs typeface="+mn-lt"/>
              </a:rPr>
              <a:t> layers. </a:t>
            </a:r>
            <a:endParaRPr lang="en-US">
              <a:solidFill>
                <a:schemeClr val="tx1">
                  <a:lumMod val="50000"/>
                </a:schemeClr>
              </a:solidFill>
              <a:latin typeface="Times New Roman"/>
              <a:cs typeface="Times New Roman"/>
            </a:endParaRPr>
          </a:p>
          <a:p>
            <a:r>
              <a:rPr lang="en-US" dirty="0">
                <a:solidFill>
                  <a:schemeClr val="tx1">
                    <a:lumMod val="50000"/>
                  </a:schemeClr>
                </a:solidFill>
                <a:latin typeface="Times New Roman"/>
                <a:ea typeface="+mn-lt"/>
                <a:cs typeface="+mn-lt"/>
              </a:rPr>
              <a:t> There are two types of neural layers: densely connected and fully connected.</a:t>
            </a:r>
            <a:endParaRPr lang="en-US" dirty="0">
              <a:solidFill>
                <a:schemeClr val="tx1">
                  <a:lumMod val="50000"/>
                </a:schemeClr>
              </a:solidFill>
              <a:latin typeface="Times New Roman"/>
            </a:endParaRPr>
          </a:p>
          <a:p>
            <a:endParaRPr lang="en-US" dirty="0">
              <a:cs typeface="Arial"/>
            </a:endParaRPr>
          </a:p>
        </p:txBody>
      </p:sp>
      <p:sp>
        <p:nvSpPr>
          <p:cNvPr id="4" name="Footer Placeholder 3">
            <a:extLst>
              <a:ext uri="{FF2B5EF4-FFF2-40B4-BE49-F238E27FC236}">
                <a16:creationId xmlns:a16="http://schemas.microsoft.com/office/drawing/2014/main" id="{62F4E1CF-675A-758E-4D72-34A17F314F06}"/>
              </a:ext>
            </a:extLst>
          </p:cNvPr>
          <p:cNvSpPr>
            <a:spLocks noGrp="1"/>
          </p:cNvSpPr>
          <p:nvPr>
            <p:ph type="ftr" sz="quarter" idx="10"/>
          </p:nvPr>
        </p:nvSpPr>
        <p:spPr/>
        <p:txBody>
          <a:bodyPr/>
          <a:lstStyle/>
          <a:p>
            <a:fld id="{EB53C135-CEC6-A548-8917-8F7FEB82358B}" type="slidenum">
              <a:rPr lang="en-US" smtClean="0"/>
              <a:pPr/>
              <a:t>32</a:t>
            </a:fld>
            <a:endParaRPr lang="en-US" dirty="0"/>
          </a:p>
        </p:txBody>
      </p:sp>
    </p:spTree>
    <p:extLst>
      <p:ext uri="{BB962C8B-B14F-4D97-AF65-F5344CB8AC3E}">
        <p14:creationId xmlns:p14="http://schemas.microsoft.com/office/powerpoint/2010/main" val="3306242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8896-8754-139A-0400-00702A3C3A5B}"/>
              </a:ext>
            </a:extLst>
          </p:cNvPr>
          <p:cNvSpPr>
            <a:spLocks noGrp="1"/>
          </p:cNvSpPr>
          <p:nvPr>
            <p:ph type="title"/>
          </p:nvPr>
        </p:nvSpPr>
        <p:spPr>
          <a:xfrm>
            <a:off x="566928" y="1400513"/>
            <a:ext cx="6951472" cy="1089529"/>
          </a:xfrm>
        </p:spPr>
        <p:txBody>
          <a:bodyPr/>
          <a:lstStyle/>
          <a:p>
            <a:r>
              <a:rPr lang="en-US" dirty="0">
                <a:latin typeface="Georgia"/>
              </a:rPr>
              <a:t>Compile the model</a:t>
            </a:r>
          </a:p>
          <a:p>
            <a:endParaRPr lang="en-US" dirty="0"/>
          </a:p>
        </p:txBody>
      </p:sp>
      <p:sp>
        <p:nvSpPr>
          <p:cNvPr id="3" name="Content Placeholder 2">
            <a:extLst>
              <a:ext uri="{FF2B5EF4-FFF2-40B4-BE49-F238E27FC236}">
                <a16:creationId xmlns:a16="http://schemas.microsoft.com/office/drawing/2014/main" id="{DC2CD91C-71B6-44EF-95DC-75EABB22CCAE}"/>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Before the model is trained, it needs a few more things. These are added during the model's</a:t>
            </a:r>
            <a:r>
              <a:rPr lang="en-US" b="1" dirty="0">
                <a:solidFill>
                  <a:schemeClr val="tx1">
                    <a:lumMod val="50000"/>
                  </a:schemeClr>
                </a:solidFill>
                <a:latin typeface="Times New Roman"/>
                <a:ea typeface="+mn-lt"/>
                <a:cs typeface="+mn-lt"/>
              </a:rPr>
              <a:t> </a:t>
            </a:r>
            <a:r>
              <a:rPr lang="en-US" dirty="0">
                <a:solidFill>
                  <a:schemeClr val="tx1">
                    <a:lumMod val="50000"/>
                  </a:schemeClr>
                </a:solidFill>
                <a:latin typeface="Times New Roman"/>
                <a:ea typeface="+mn-lt"/>
                <a:cs typeface="+mn-lt"/>
                <a:hlinkClick r:id="rId2">
                  <a:extLst>
                    <a:ext uri="{A12FA001-AC4F-418D-AE19-62706E023703}">
                      <ahyp:hlinkClr xmlns:ahyp="http://schemas.microsoft.com/office/drawing/2018/hyperlinkcolor" val="tx"/>
                    </a:ext>
                  </a:extLst>
                </a:hlinkClick>
              </a:rPr>
              <a:t>compile</a:t>
            </a:r>
            <a:r>
              <a:rPr lang="en-US" dirty="0">
                <a:solidFill>
                  <a:schemeClr val="tx1">
                    <a:lumMod val="50000"/>
                  </a:schemeClr>
                </a:solidFill>
                <a:latin typeface="Times New Roman"/>
                <a:ea typeface="+mn-lt"/>
                <a:cs typeface="+mn-lt"/>
              </a:rPr>
              <a:t> step:</a:t>
            </a:r>
          </a:p>
          <a:p>
            <a:r>
              <a:rPr lang="en-US" dirty="0">
                <a:solidFill>
                  <a:schemeClr val="tx1">
                    <a:lumMod val="50000"/>
                  </a:schemeClr>
                </a:solidFill>
                <a:latin typeface="Times New Roman"/>
                <a:ea typeface="+mn-lt"/>
                <a:cs typeface="+mn-lt"/>
                <a:hlinkClick r:id="rId3">
                  <a:extLst>
                    <a:ext uri="{A12FA001-AC4F-418D-AE19-62706E023703}">
                      <ahyp:hlinkClr xmlns:ahyp="http://schemas.microsoft.com/office/drawing/2018/hyperlinkcolor" val="tx"/>
                    </a:ext>
                  </a:extLst>
                </a:hlinkClick>
              </a:rPr>
              <a:t>Loss function</a:t>
            </a:r>
            <a:r>
              <a:rPr lang="en-US" dirty="0">
                <a:solidFill>
                  <a:schemeClr val="tx1">
                    <a:lumMod val="50000"/>
                  </a:schemeClr>
                </a:solidFill>
                <a:latin typeface="Times New Roman"/>
                <a:ea typeface="+mn-lt"/>
                <a:cs typeface="+mn-lt"/>
              </a:rPr>
              <a:t> —This measures the accuracy of the model during training. We need to minimize the loss function for the best model.</a:t>
            </a:r>
            <a:endParaRPr lang="en-US" dirty="0">
              <a:solidFill>
                <a:schemeClr val="tx1">
                  <a:lumMod val="50000"/>
                </a:schemeClr>
              </a:solidFill>
              <a:latin typeface="Times New Roman"/>
              <a:cs typeface="Arial"/>
            </a:endParaRPr>
          </a:p>
          <a:p>
            <a:r>
              <a:rPr lang="en-US" dirty="0">
                <a:solidFill>
                  <a:schemeClr val="tx1">
                    <a:lumMod val="50000"/>
                  </a:schemeClr>
                </a:solidFill>
                <a:latin typeface="Times New Roman"/>
                <a:ea typeface="+mn-lt"/>
                <a:cs typeface="+mn-lt"/>
                <a:hlinkClick r:id="rId4">
                  <a:extLst>
                    <a:ext uri="{A12FA001-AC4F-418D-AE19-62706E023703}">
                      <ahyp:hlinkClr xmlns:ahyp="http://schemas.microsoft.com/office/drawing/2018/hyperlinkcolor" val="tx"/>
                    </a:ext>
                  </a:extLst>
                </a:hlinkClick>
              </a:rPr>
              <a:t>Optimizer</a:t>
            </a:r>
            <a:r>
              <a:rPr lang="en-US" dirty="0">
                <a:solidFill>
                  <a:schemeClr val="tx1">
                    <a:lumMod val="50000"/>
                  </a:schemeClr>
                </a:solidFill>
                <a:latin typeface="Times New Roman"/>
                <a:ea typeface="+mn-lt"/>
                <a:cs typeface="+mn-lt"/>
              </a:rPr>
              <a:t> —The model gets updated based on the data it sees and its loss function using an optimizer.</a:t>
            </a:r>
            <a:endParaRPr lang="en-US" dirty="0">
              <a:solidFill>
                <a:schemeClr val="tx1">
                  <a:lumMod val="50000"/>
                </a:schemeClr>
              </a:solidFill>
              <a:latin typeface="Times New Roman"/>
              <a:cs typeface="Times New Roman"/>
            </a:endParaRPr>
          </a:p>
          <a:p>
            <a:r>
              <a:rPr lang="en-US" dirty="0">
                <a:solidFill>
                  <a:schemeClr val="tx1">
                    <a:lumMod val="50000"/>
                  </a:schemeClr>
                </a:solidFill>
                <a:latin typeface="Times New Roman"/>
                <a:ea typeface="+mn-lt"/>
                <a:cs typeface="+mn-lt"/>
                <a:hlinkClick r:id="rId5">
                  <a:extLst>
                    <a:ext uri="{A12FA001-AC4F-418D-AE19-62706E023703}">
                      <ahyp:hlinkClr xmlns:ahyp="http://schemas.microsoft.com/office/drawing/2018/hyperlinkcolor" val="tx"/>
                    </a:ext>
                  </a:extLst>
                </a:hlinkClick>
              </a:rPr>
              <a:t>Metrics</a:t>
            </a:r>
            <a:r>
              <a:rPr lang="en-US" dirty="0">
                <a:solidFill>
                  <a:schemeClr val="tx1">
                    <a:lumMod val="50000"/>
                  </a:schemeClr>
                </a:solidFill>
                <a:latin typeface="Times New Roman"/>
                <a:ea typeface="+mn-lt"/>
                <a:cs typeface="+mn-lt"/>
              </a:rPr>
              <a:t> — Monitors training and testing steps. </a:t>
            </a:r>
            <a:endParaRPr lang="en-US">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E1A1A60B-1DF5-7FF4-ED28-AE98F3C0D238}"/>
              </a:ext>
            </a:extLst>
          </p:cNvPr>
          <p:cNvSpPr>
            <a:spLocks noGrp="1"/>
          </p:cNvSpPr>
          <p:nvPr>
            <p:ph type="ftr" sz="quarter" idx="10"/>
          </p:nvPr>
        </p:nvSpPr>
        <p:spPr/>
        <p:txBody>
          <a:bodyPr/>
          <a:lstStyle/>
          <a:p>
            <a:fld id="{EB53C135-CEC6-A548-8917-8F7FEB82358B}" type="slidenum">
              <a:rPr lang="en-US" smtClean="0"/>
              <a:pPr/>
              <a:t>33</a:t>
            </a:fld>
            <a:endParaRPr lang="en-US" dirty="0"/>
          </a:p>
        </p:txBody>
      </p:sp>
    </p:spTree>
    <p:extLst>
      <p:ext uri="{BB962C8B-B14F-4D97-AF65-F5344CB8AC3E}">
        <p14:creationId xmlns:p14="http://schemas.microsoft.com/office/powerpoint/2010/main" val="909083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A883-BC2F-A978-6CF0-4E465F5A9B99}"/>
              </a:ext>
            </a:extLst>
          </p:cNvPr>
          <p:cNvSpPr>
            <a:spLocks noGrp="1"/>
          </p:cNvSpPr>
          <p:nvPr>
            <p:ph type="title"/>
          </p:nvPr>
        </p:nvSpPr>
        <p:spPr>
          <a:xfrm>
            <a:off x="566928" y="1430105"/>
            <a:ext cx="6951472" cy="1089529"/>
          </a:xfrm>
        </p:spPr>
        <p:txBody>
          <a:bodyPr/>
          <a:lstStyle/>
          <a:p>
            <a:r>
              <a:rPr lang="en-US" dirty="0">
                <a:latin typeface="Georgia"/>
              </a:rPr>
              <a:t>Train the model</a:t>
            </a:r>
          </a:p>
          <a:p>
            <a:endParaRPr lang="en-US" dirty="0"/>
          </a:p>
        </p:txBody>
      </p:sp>
      <p:sp>
        <p:nvSpPr>
          <p:cNvPr id="3" name="Content Placeholder 2">
            <a:extLst>
              <a:ext uri="{FF2B5EF4-FFF2-40B4-BE49-F238E27FC236}">
                <a16:creationId xmlns:a16="http://schemas.microsoft.com/office/drawing/2014/main" id="{718AD146-81A3-4EB3-7A93-5C6EE0F0435D}"/>
              </a:ext>
            </a:extLst>
          </p:cNvPr>
          <p:cNvSpPr>
            <a:spLocks noGrp="1"/>
          </p:cNvSpPr>
          <p:nvPr>
            <p:ph idx="1"/>
          </p:nvPr>
        </p:nvSpPr>
        <p:spPr/>
        <p:txBody>
          <a:bodyPr vert="horz" lIns="91440" tIns="45720" rIns="91440" bIns="45720" rtlCol="0" anchor="t">
            <a:noAutofit/>
          </a:bodyPr>
          <a:lstStyle/>
          <a:p>
            <a:r>
              <a:rPr lang="en-US" dirty="0">
                <a:cs typeface="Arial"/>
              </a:rPr>
              <a:t>Fit the training data onto the model.</a:t>
            </a:r>
          </a:p>
          <a:p>
            <a:r>
              <a:rPr lang="en-US" dirty="0">
                <a:cs typeface="Arial"/>
              </a:rPr>
              <a:t>The model learns the images based on the predictors.</a:t>
            </a:r>
          </a:p>
          <a:p>
            <a:r>
              <a:rPr lang="en-US" dirty="0">
                <a:cs typeface="Arial"/>
              </a:rPr>
              <a:t>Model being asked to make predictions on the test set.</a:t>
            </a:r>
          </a:p>
          <a:p>
            <a:r>
              <a:rPr lang="en-US" dirty="0">
                <a:cs typeface="Arial"/>
              </a:rPr>
              <a:t>Verify the predictions match the labels of the actual test set. </a:t>
            </a:r>
          </a:p>
          <a:p>
            <a:endParaRPr lang="en-US" dirty="0">
              <a:cs typeface="Arial"/>
            </a:endParaRPr>
          </a:p>
        </p:txBody>
      </p:sp>
      <p:sp>
        <p:nvSpPr>
          <p:cNvPr id="4" name="Footer Placeholder 3">
            <a:extLst>
              <a:ext uri="{FF2B5EF4-FFF2-40B4-BE49-F238E27FC236}">
                <a16:creationId xmlns:a16="http://schemas.microsoft.com/office/drawing/2014/main" id="{AB3552CD-F298-8F1B-1D82-08B6B2C33B20}"/>
              </a:ext>
            </a:extLst>
          </p:cNvPr>
          <p:cNvSpPr>
            <a:spLocks noGrp="1"/>
          </p:cNvSpPr>
          <p:nvPr>
            <p:ph type="ftr" sz="quarter" idx="10"/>
          </p:nvPr>
        </p:nvSpPr>
        <p:spPr/>
        <p:txBody>
          <a:bodyPr/>
          <a:lstStyle/>
          <a:p>
            <a:fld id="{EB53C135-CEC6-A548-8917-8F7FEB82358B}" type="slidenum">
              <a:rPr lang="en-US" smtClean="0"/>
              <a:pPr/>
              <a:t>34</a:t>
            </a:fld>
            <a:endParaRPr lang="en-US" dirty="0"/>
          </a:p>
        </p:txBody>
      </p:sp>
    </p:spTree>
    <p:extLst>
      <p:ext uri="{BB962C8B-B14F-4D97-AF65-F5344CB8AC3E}">
        <p14:creationId xmlns:p14="http://schemas.microsoft.com/office/powerpoint/2010/main" val="2748402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53A4-6C1D-D997-C76E-EEE65B327B92}"/>
              </a:ext>
            </a:extLst>
          </p:cNvPr>
          <p:cNvSpPr>
            <a:spLocks noGrp="1"/>
          </p:cNvSpPr>
          <p:nvPr>
            <p:ph type="title"/>
          </p:nvPr>
        </p:nvSpPr>
        <p:spPr/>
        <p:txBody>
          <a:bodyPr/>
          <a:lstStyle/>
          <a:p>
            <a:r>
              <a:rPr lang="en-US" dirty="0">
                <a:latin typeface="Georgia"/>
              </a:rPr>
              <a:t>Neural Network</a:t>
            </a:r>
            <a:endParaRPr lang="en-US" dirty="0"/>
          </a:p>
        </p:txBody>
      </p:sp>
      <p:sp>
        <p:nvSpPr>
          <p:cNvPr id="3" name="Content Placeholder 2">
            <a:extLst>
              <a:ext uri="{FF2B5EF4-FFF2-40B4-BE49-F238E27FC236}">
                <a16:creationId xmlns:a16="http://schemas.microsoft.com/office/drawing/2014/main" id="{D8CAABC3-646C-B08B-5C56-A6351336DB32}"/>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Model 1 :</a:t>
            </a:r>
          </a:p>
          <a:p>
            <a:pPr marL="0" indent="0">
              <a:buNone/>
            </a:pPr>
            <a:r>
              <a:rPr lang="en-US" dirty="0">
                <a:solidFill>
                  <a:schemeClr val="tx1">
                    <a:lumMod val="50000"/>
                  </a:schemeClr>
                </a:solidFill>
                <a:latin typeface="Times New Roman"/>
                <a:cs typeface="Arial"/>
              </a:rPr>
              <a:t>    First Dense Layer </a:t>
            </a: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64 neurons/nodes</a:t>
            </a:r>
          </a:p>
          <a:p>
            <a:pPr marL="0" indent="0">
              <a:buNone/>
            </a:pP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Second Dense Layer (Output) : returns a logit array with length of 10.</a:t>
            </a:r>
          </a:p>
          <a:p>
            <a:pPr marL="0" indent="0">
              <a:buNone/>
            </a:pPr>
            <a:r>
              <a:rPr lang="en-US" dirty="0">
                <a:solidFill>
                  <a:schemeClr val="tx1">
                    <a:lumMod val="50000"/>
                  </a:schemeClr>
                </a:solidFill>
                <a:latin typeface="Times New Roman"/>
                <a:cs typeface="Arial"/>
              </a:rPr>
              <a:t>    As there are 10 labels (0-9) output is 10 here in the second dense layer.</a:t>
            </a:r>
          </a:p>
          <a:p>
            <a:pPr marL="0" indent="0">
              <a:buNone/>
            </a:pPr>
            <a:r>
              <a:rPr lang="en-US" dirty="0">
                <a:solidFill>
                  <a:schemeClr val="tx1">
                    <a:lumMod val="50000"/>
                  </a:schemeClr>
                </a:solidFill>
                <a:latin typeface="Times New Roman"/>
                <a:cs typeface="Times New Roman"/>
              </a:rPr>
              <a:t>    Activation : </a:t>
            </a:r>
            <a:r>
              <a:rPr lang="en-US" dirty="0" err="1">
                <a:solidFill>
                  <a:schemeClr val="tx1">
                    <a:lumMod val="50000"/>
                  </a:schemeClr>
                </a:solidFill>
                <a:latin typeface="Times New Roman"/>
                <a:cs typeface="Times New Roman"/>
              </a:rPr>
              <a:t>relu</a:t>
            </a:r>
            <a:endParaRPr lang="en-US" dirty="0" err="1">
              <a:solidFill>
                <a:schemeClr val="tx1">
                  <a:lumMod val="50000"/>
                </a:schemeClr>
              </a:solidFill>
            </a:endParaRPr>
          </a:p>
          <a:p>
            <a:pPr marL="0" indent="0">
              <a:buNone/>
            </a:pPr>
            <a:r>
              <a:rPr lang="en-US" dirty="0">
                <a:solidFill>
                  <a:schemeClr val="tx1">
                    <a:lumMod val="50000"/>
                  </a:schemeClr>
                </a:solidFill>
                <a:latin typeface="Times New Roman"/>
                <a:cs typeface="Arial"/>
              </a:rPr>
              <a:t>    Optimizer : Adam</a:t>
            </a: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 Loss function:  </a:t>
            </a:r>
            <a:r>
              <a:rPr lang="en-US" dirty="0" err="1">
                <a:solidFill>
                  <a:schemeClr val="tx1">
                    <a:lumMod val="50000"/>
                  </a:schemeClr>
                </a:solidFill>
                <a:latin typeface="Times New Roman"/>
                <a:ea typeface="+mn-lt"/>
                <a:cs typeface="+mn-lt"/>
              </a:rPr>
              <a:t>SparseCategoricalCrossentropy</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Epochs = 15</a:t>
            </a:r>
          </a:p>
          <a:p>
            <a:pPr marL="0" indent="0">
              <a:buNone/>
            </a:pPr>
            <a:r>
              <a:rPr lang="en-US" dirty="0">
                <a:solidFill>
                  <a:schemeClr val="tx1">
                    <a:lumMod val="50000"/>
                  </a:schemeClr>
                </a:solidFill>
                <a:latin typeface="Times New Roman"/>
                <a:cs typeface="Arial"/>
              </a:rPr>
              <a:t>    Test Accuracy : 87.8%</a:t>
            </a:r>
          </a:p>
          <a:p>
            <a:endParaRPr lang="en-US" dirty="0">
              <a:cs typeface="Arial"/>
            </a:endParaRPr>
          </a:p>
        </p:txBody>
      </p:sp>
      <p:sp>
        <p:nvSpPr>
          <p:cNvPr id="4" name="Footer Placeholder 3">
            <a:extLst>
              <a:ext uri="{FF2B5EF4-FFF2-40B4-BE49-F238E27FC236}">
                <a16:creationId xmlns:a16="http://schemas.microsoft.com/office/drawing/2014/main" id="{6030C895-9153-2BB1-A19E-0625354FBBF9}"/>
              </a:ext>
            </a:extLst>
          </p:cNvPr>
          <p:cNvSpPr>
            <a:spLocks noGrp="1"/>
          </p:cNvSpPr>
          <p:nvPr>
            <p:ph type="ftr" sz="quarter" idx="10"/>
          </p:nvPr>
        </p:nvSpPr>
        <p:spPr/>
        <p:txBody>
          <a:bodyPr/>
          <a:lstStyle/>
          <a:p>
            <a:fld id="{EB53C135-CEC6-A548-8917-8F7FEB82358B}" type="slidenum">
              <a:rPr lang="en-US" smtClean="0"/>
              <a:pPr/>
              <a:t>35</a:t>
            </a:fld>
            <a:endParaRPr lang="en-US" dirty="0"/>
          </a:p>
        </p:txBody>
      </p:sp>
    </p:spTree>
    <p:extLst>
      <p:ext uri="{BB962C8B-B14F-4D97-AF65-F5344CB8AC3E}">
        <p14:creationId xmlns:p14="http://schemas.microsoft.com/office/powerpoint/2010/main" val="2272928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56C9-BCCA-28E9-557D-2968D44724E1}"/>
              </a:ext>
            </a:extLst>
          </p:cNvPr>
          <p:cNvSpPr>
            <a:spLocks noGrp="1"/>
          </p:cNvSpPr>
          <p:nvPr>
            <p:ph type="title"/>
          </p:nvPr>
        </p:nvSpPr>
        <p:spPr/>
        <p:txBody>
          <a:bodyPr/>
          <a:lstStyle/>
          <a:p>
            <a:r>
              <a:rPr lang="en-US" dirty="0">
                <a:latin typeface="Georgia"/>
              </a:rPr>
              <a:t>Model 1</a:t>
            </a:r>
            <a:endParaRPr lang="en-US" dirty="0"/>
          </a:p>
        </p:txBody>
      </p:sp>
      <p:pic>
        <p:nvPicPr>
          <p:cNvPr id="5" name="Picture 5" descr="Table&#10;&#10;Description automatically generated">
            <a:extLst>
              <a:ext uri="{FF2B5EF4-FFF2-40B4-BE49-F238E27FC236}">
                <a16:creationId xmlns:a16="http://schemas.microsoft.com/office/drawing/2014/main" id="{26D3EC77-073C-AF9A-3CC1-2244DAAA9CE9}"/>
              </a:ext>
            </a:extLst>
          </p:cNvPr>
          <p:cNvPicPr>
            <a:picLocks noGrp="1" noChangeAspect="1"/>
          </p:cNvPicPr>
          <p:nvPr>
            <p:ph idx="1"/>
          </p:nvPr>
        </p:nvPicPr>
        <p:blipFill>
          <a:blip r:embed="rId2"/>
          <a:stretch>
            <a:fillRect/>
          </a:stretch>
        </p:blipFill>
        <p:spPr>
          <a:xfrm>
            <a:off x="569575" y="2185416"/>
            <a:ext cx="6857400" cy="4249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3A84D579-D3DD-E75F-0C3B-409FFB0F11E3}"/>
              </a:ext>
            </a:extLst>
          </p:cNvPr>
          <p:cNvSpPr>
            <a:spLocks noGrp="1"/>
          </p:cNvSpPr>
          <p:nvPr>
            <p:ph type="ftr" sz="quarter" idx="10"/>
          </p:nvPr>
        </p:nvSpPr>
        <p:spPr/>
        <p:txBody>
          <a:bodyPr/>
          <a:lstStyle/>
          <a:p>
            <a:fld id="{EB53C135-CEC6-A548-8917-8F7FEB82358B}" type="slidenum">
              <a:rPr lang="en-US" smtClean="0"/>
              <a:pPr/>
              <a:t>36</a:t>
            </a:fld>
            <a:endParaRPr lang="en-US" dirty="0"/>
          </a:p>
        </p:txBody>
      </p:sp>
    </p:spTree>
    <p:extLst>
      <p:ext uri="{BB962C8B-B14F-4D97-AF65-F5344CB8AC3E}">
        <p14:creationId xmlns:p14="http://schemas.microsoft.com/office/powerpoint/2010/main" val="1903160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53A4-6C1D-D997-C76E-EEE65B327B92}"/>
              </a:ext>
            </a:extLst>
          </p:cNvPr>
          <p:cNvSpPr>
            <a:spLocks noGrp="1"/>
          </p:cNvSpPr>
          <p:nvPr>
            <p:ph type="title"/>
          </p:nvPr>
        </p:nvSpPr>
        <p:spPr/>
        <p:txBody>
          <a:bodyPr/>
          <a:lstStyle/>
          <a:p>
            <a:r>
              <a:rPr lang="en-US" dirty="0">
                <a:latin typeface="Georgia"/>
              </a:rPr>
              <a:t>Neural Network</a:t>
            </a:r>
            <a:endParaRPr lang="en-US" dirty="0"/>
          </a:p>
        </p:txBody>
      </p:sp>
      <p:sp>
        <p:nvSpPr>
          <p:cNvPr id="3" name="Content Placeholder 2">
            <a:extLst>
              <a:ext uri="{FF2B5EF4-FFF2-40B4-BE49-F238E27FC236}">
                <a16:creationId xmlns:a16="http://schemas.microsoft.com/office/drawing/2014/main" id="{D8CAABC3-646C-B08B-5C56-A6351336DB32}"/>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Model 2 :</a:t>
            </a:r>
          </a:p>
          <a:p>
            <a:pPr marL="0" indent="0">
              <a:buNone/>
            </a:pPr>
            <a:r>
              <a:rPr lang="en-US" dirty="0">
                <a:solidFill>
                  <a:schemeClr val="tx1">
                    <a:lumMod val="50000"/>
                  </a:schemeClr>
                </a:solidFill>
                <a:latin typeface="Times New Roman"/>
                <a:cs typeface="Arial"/>
              </a:rPr>
              <a:t>    First Dense Layer </a:t>
            </a: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128 neurons/nodes</a:t>
            </a:r>
          </a:p>
          <a:p>
            <a:pPr marL="0" indent="0">
              <a:buNone/>
            </a:pP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Second Dense Layer (Output) : returns a logit array with length of 10.</a:t>
            </a:r>
          </a:p>
          <a:p>
            <a:pPr marL="0" indent="0">
              <a:buNone/>
            </a:pPr>
            <a:r>
              <a:rPr lang="en-US" dirty="0">
                <a:solidFill>
                  <a:schemeClr val="tx1">
                    <a:lumMod val="50000"/>
                  </a:schemeClr>
                </a:solidFill>
                <a:latin typeface="Times New Roman"/>
                <a:cs typeface="Arial"/>
              </a:rPr>
              <a:t>    As there are 10 labels (0-9) output is 10 here in the second dense layer.</a:t>
            </a: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cs typeface="Times New Roman"/>
              </a:rPr>
              <a:t>Activation : </a:t>
            </a:r>
            <a:r>
              <a:rPr lang="en-US" dirty="0" err="1">
                <a:solidFill>
                  <a:schemeClr val="tx1">
                    <a:lumMod val="50000"/>
                  </a:schemeClr>
                </a:solidFill>
                <a:latin typeface="Times New Roman"/>
                <a:cs typeface="Times New Roman"/>
              </a:rPr>
              <a:t>relu</a:t>
            </a:r>
            <a:endParaRPr lang="en-US" dirty="0" err="1">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Optimizer : Adam</a:t>
            </a: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 Loss function : </a:t>
            </a:r>
            <a:r>
              <a:rPr lang="en-US" dirty="0" err="1">
                <a:solidFill>
                  <a:schemeClr val="tx1">
                    <a:lumMod val="50000"/>
                  </a:schemeClr>
                </a:solidFill>
                <a:latin typeface="Times New Roman"/>
                <a:ea typeface="+mn-lt"/>
                <a:cs typeface="+mn-lt"/>
              </a:rPr>
              <a:t>SparseCategoricalCrossentropy</a:t>
            </a:r>
            <a:endParaRPr lang="en-US" dirty="0" err="1">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Epochs = 12</a:t>
            </a:r>
          </a:p>
          <a:p>
            <a:pPr marL="0" indent="0">
              <a:buNone/>
            </a:pPr>
            <a:r>
              <a:rPr lang="en-US" dirty="0">
                <a:solidFill>
                  <a:schemeClr val="tx1">
                    <a:lumMod val="50000"/>
                  </a:schemeClr>
                </a:solidFill>
                <a:latin typeface="Times New Roman"/>
                <a:cs typeface="Arial"/>
              </a:rPr>
              <a:t>    Test Accuracy : 88.7%</a:t>
            </a:r>
          </a:p>
          <a:p>
            <a:endParaRPr lang="en-US" dirty="0">
              <a:cs typeface="Arial"/>
            </a:endParaRPr>
          </a:p>
        </p:txBody>
      </p:sp>
      <p:sp>
        <p:nvSpPr>
          <p:cNvPr id="4" name="Footer Placeholder 3">
            <a:extLst>
              <a:ext uri="{FF2B5EF4-FFF2-40B4-BE49-F238E27FC236}">
                <a16:creationId xmlns:a16="http://schemas.microsoft.com/office/drawing/2014/main" id="{6030C895-9153-2BB1-A19E-0625354FBBF9}"/>
              </a:ext>
            </a:extLst>
          </p:cNvPr>
          <p:cNvSpPr>
            <a:spLocks noGrp="1"/>
          </p:cNvSpPr>
          <p:nvPr>
            <p:ph type="ftr" sz="quarter" idx="10"/>
          </p:nvPr>
        </p:nvSpPr>
        <p:spPr/>
        <p:txBody>
          <a:bodyPr/>
          <a:lstStyle/>
          <a:p>
            <a:fld id="{EB53C135-CEC6-A548-8917-8F7FEB82358B}" type="slidenum">
              <a:rPr lang="en-US" smtClean="0"/>
              <a:pPr/>
              <a:t>37</a:t>
            </a:fld>
            <a:endParaRPr lang="en-US" dirty="0"/>
          </a:p>
        </p:txBody>
      </p:sp>
    </p:spTree>
    <p:extLst>
      <p:ext uri="{BB962C8B-B14F-4D97-AF65-F5344CB8AC3E}">
        <p14:creationId xmlns:p14="http://schemas.microsoft.com/office/powerpoint/2010/main" val="2639153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9A91-A7B3-9D3C-FBF3-28DDE8C58338}"/>
              </a:ext>
            </a:extLst>
          </p:cNvPr>
          <p:cNvSpPr>
            <a:spLocks noGrp="1"/>
          </p:cNvSpPr>
          <p:nvPr>
            <p:ph type="title"/>
          </p:nvPr>
        </p:nvSpPr>
        <p:spPr/>
        <p:txBody>
          <a:bodyPr/>
          <a:lstStyle/>
          <a:p>
            <a:r>
              <a:rPr lang="en-US" dirty="0">
                <a:latin typeface="Georgia"/>
              </a:rPr>
              <a:t>Model 2</a:t>
            </a:r>
            <a:endParaRPr lang="en-US" dirty="0"/>
          </a:p>
        </p:txBody>
      </p:sp>
      <p:pic>
        <p:nvPicPr>
          <p:cNvPr id="5" name="Picture 5" descr="Table&#10;&#10;Description automatically generated">
            <a:extLst>
              <a:ext uri="{FF2B5EF4-FFF2-40B4-BE49-F238E27FC236}">
                <a16:creationId xmlns:a16="http://schemas.microsoft.com/office/drawing/2014/main" id="{5BCADFCC-19E1-FE94-8A21-AE1F79795CC8}"/>
              </a:ext>
            </a:extLst>
          </p:cNvPr>
          <p:cNvPicPr>
            <a:picLocks noGrp="1" noChangeAspect="1"/>
          </p:cNvPicPr>
          <p:nvPr>
            <p:ph idx="1"/>
          </p:nvPr>
        </p:nvPicPr>
        <p:blipFill>
          <a:blip r:embed="rId2"/>
          <a:stretch>
            <a:fillRect/>
          </a:stretch>
        </p:blipFill>
        <p:spPr>
          <a:xfrm>
            <a:off x="567590" y="2185416"/>
            <a:ext cx="6639429" cy="4323355"/>
          </a:xfrm>
        </p:spPr>
      </p:pic>
      <p:sp>
        <p:nvSpPr>
          <p:cNvPr id="4" name="Footer Placeholder 3">
            <a:extLst>
              <a:ext uri="{FF2B5EF4-FFF2-40B4-BE49-F238E27FC236}">
                <a16:creationId xmlns:a16="http://schemas.microsoft.com/office/drawing/2014/main" id="{A841482F-6862-6C88-146C-39C8AB110B5F}"/>
              </a:ext>
            </a:extLst>
          </p:cNvPr>
          <p:cNvSpPr>
            <a:spLocks noGrp="1"/>
          </p:cNvSpPr>
          <p:nvPr>
            <p:ph type="ftr" sz="quarter" idx="10"/>
          </p:nvPr>
        </p:nvSpPr>
        <p:spPr/>
        <p:txBody>
          <a:bodyPr/>
          <a:lstStyle/>
          <a:p>
            <a:fld id="{EB53C135-CEC6-A548-8917-8F7FEB82358B}" type="slidenum">
              <a:rPr lang="en-US" smtClean="0"/>
              <a:pPr/>
              <a:t>38</a:t>
            </a:fld>
            <a:endParaRPr lang="en-US" dirty="0"/>
          </a:p>
        </p:txBody>
      </p:sp>
    </p:spTree>
    <p:extLst>
      <p:ext uri="{BB962C8B-B14F-4D97-AF65-F5344CB8AC3E}">
        <p14:creationId xmlns:p14="http://schemas.microsoft.com/office/powerpoint/2010/main" val="1162925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53A4-6C1D-D997-C76E-EEE65B327B92}"/>
              </a:ext>
            </a:extLst>
          </p:cNvPr>
          <p:cNvSpPr>
            <a:spLocks noGrp="1"/>
          </p:cNvSpPr>
          <p:nvPr>
            <p:ph type="title"/>
          </p:nvPr>
        </p:nvSpPr>
        <p:spPr/>
        <p:txBody>
          <a:bodyPr/>
          <a:lstStyle/>
          <a:p>
            <a:r>
              <a:rPr lang="en-US" dirty="0">
                <a:latin typeface="Georgia"/>
              </a:rPr>
              <a:t>Neural Network</a:t>
            </a:r>
            <a:endParaRPr lang="en-US" dirty="0"/>
          </a:p>
        </p:txBody>
      </p:sp>
      <p:sp>
        <p:nvSpPr>
          <p:cNvPr id="3" name="Content Placeholder 2">
            <a:extLst>
              <a:ext uri="{FF2B5EF4-FFF2-40B4-BE49-F238E27FC236}">
                <a16:creationId xmlns:a16="http://schemas.microsoft.com/office/drawing/2014/main" id="{D8CAABC3-646C-B08B-5C56-A6351336DB32}"/>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Model 3 :</a:t>
            </a:r>
          </a:p>
          <a:p>
            <a:pPr marL="0" indent="0">
              <a:buNone/>
            </a:pPr>
            <a:r>
              <a:rPr lang="en-US" dirty="0">
                <a:solidFill>
                  <a:schemeClr val="tx1">
                    <a:lumMod val="50000"/>
                  </a:schemeClr>
                </a:solidFill>
                <a:latin typeface="Times New Roman"/>
                <a:cs typeface="Arial"/>
              </a:rPr>
              <a:t>    First Dense Layer </a:t>
            </a: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128 neurons/nodes</a:t>
            </a:r>
          </a:p>
          <a:p>
            <a:pPr marL="0" indent="0">
              <a:buNone/>
            </a:pPr>
            <a:r>
              <a:rPr lang="en-US" b="1" dirty="0">
                <a:solidFill>
                  <a:schemeClr val="tx1">
                    <a:lumMod val="50000"/>
                  </a:schemeClr>
                </a:solidFill>
                <a:latin typeface="Times New Roman"/>
                <a:cs typeface="Arial"/>
              </a:rPr>
              <a:t>    </a:t>
            </a:r>
            <a:r>
              <a:rPr lang="en-US" dirty="0">
                <a:solidFill>
                  <a:schemeClr val="tx1">
                    <a:lumMod val="50000"/>
                  </a:schemeClr>
                </a:solidFill>
                <a:latin typeface="Times New Roman"/>
                <a:cs typeface="Arial"/>
              </a:rPr>
              <a:t>Second Dense Layer (Output) : returns a logit array with length of 10.</a:t>
            </a:r>
          </a:p>
          <a:p>
            <a:pPr marL="0" indent="0">
              <a:buNone/>
            </a:pPr>
            <a:r>
              <a:rPr lang="en-US" dirty="0">
                <a:solidFill>
                  <a:schemeClr val="tx1">
                    <a:lumMod val="50000"/>
                  </a:schemeClr>
                </a:solidFill>
                <a:latin typeface="Times New Roman"/>
                <a:cs typeface="Arial"/>
              </a:rPr>
              <a:t>    As there are 10 labels (0-9) output is 10 here in the second dense layer.</a:t>
            </a: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cs typeface="Times New Roman"/>
              </a:rPr>
              <a:t>Activation : </a:t>
            </a:r>
            <a:r>
              <a:rPr lang="en-US" dirty="0" err="1">
                <a:solidFill>
                  <a:schemeClr val="tx1">
                    <a:lumMod val="50000"/>
                  </a:schemeClr>
                </a:solidFill>
                <a:latin typeface="Times New Roman"/>
                <a:cs typeface="Times New Roman"/>
              </a:rPr>
              <a:t>relu</a:t>
            </a:r>
            <a:endParaRPr lang="en-US" dirty="0" err="1">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Optimizer : </a:t>
            </a:r>
            <a:r>
              <a:rPr lang="en-US" dirty="0" err="1">
                <a:solidFill>
                  <a:schemeClr val="tx1">
                    <a:lumMod val="50000"/>
                  </a:schemeClr>
                </a:solidFill>
                <a:latin typeface="Times New Roman"/>
                <a:cs typeface="Arial"/>
              </a:rPr>
              <a:t>sgd</a:t>
            </a: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 Loss function : </a:t>
            </a:r>
            <a:r>
              <a:rPr lang="en-US" dirty="0" err="1">
                <a:solidFill>
                  <a:schemeClr val="tx1">
                    <a:lumMod val="50000"/>
                  </a:schemeClr>
                </a:solidFill>
                <a:latin typeface="Times New Roman"/>
                <a:ea typeface="+mn-lt"/>
                <a:cs typeface="+mn-lt"/>
              </a:rPr>
              <a:t>SparseCategoricalCrossentropy</a:t>
            </a:r>
            <a:endParaRPr lang="en-US" dirty="0" err="1">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Epochs = 10</a:t>
            </a:r>
          </a:p>
          <a:p>
            <a:pPr marL="0" indent="0">
              <a:buNone/>
            </a:pPr>
            <a:r>
              <a:rPr lang="en-US" dirty="0">
                <a:solidFill>
                  <a:schemeClr val="tx1">
                    <a:lumMod val="50000"/>
                  </a:schemeClr>
                </a:solidFill>
                <a:latin typeface="Times New Roman"/>
                <a:cs typeface="Arial"/>
              </a:rPr>
              <a:t>    Test Accuracy : 89.6%</a:t>
            </a:r>
          </a:p>
          <a:p>
            <a:endParaRPr lang="en-US" dirty="0">
              <a:cs typeface="Arial"/>
            </a:endParaRPr>
          </a:p>
        </p:txBody>
      </p:sp>
      <p:sp>
        <p:nvSpPr>
          <p:cNvPr id="4" name="Footer Placeholder 3">
            <a:extLst>
              <a:ext uri="{FF2B5EF4-FFF2-40B4-BE49-F238E27FC236}">
                <a16:creationId xmlns:a16="http://schemas.microsoft.com/office/drawing/2014/main" id="{6030C895-9153-2BB1-A19E-0625354FBBF9}"/>
              </a:ext>
            </a:extLst>
          </p:cNvPr>
          <p:cNvSpPr>
            <a:spLocks noGrp="1"/>
          </p:cNvSpPr>
          <p:nvPr>
            <p:ph type="ftr" sz="quarter" idx="10"/>
          </p:nvPr>
        </p:nvSpPr>
        <p:spPr/>
        <p:txBody>
          <a:bodyPr/>
          <a:lstStyle/>
          <a:p>
            <a:fld id="{EB53C135-CEC6-A548-8917-8F7FEB82358B}" type="slidenum">
              <a:rPr lang="en-US" smtClean="0"/>
              <a:pPr/>
              <a:t>39</a:t>
            </a:fld>
            <a:endParaRPr lang="en-US" dirty="0"/>
          </a:p>
        </p:txBody>
      </p:sp>
    </p:spTree>
    <p:extLst>
      <p:ext uri="{BB962C8B-B14F-4D97-AF65-F5344CB8AC3E}">
        <p14:creationId xmlns:p14="http://schemas.microsoft.com/office/powerpoint/2010/main" val="200730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173E-C8C7-EBF0-16FE-159117E069F2}"/>
              </a:ext>
            </a:extLst>
          </p:cNvPr>
          <p:cNvSpPr>
            <a:spLocks noGrp="1"/>
          </p:cNvSpPr>
          <p:nvPr>
            <p:ph type="title"/>
          </p:nvPr>
        </p:nvSpPr>
        <p:spPr>
          <a:xfrm>
            <a:off x="714889" y="1480350"/>
            <a:ext cx="6951472" cy="1089529"/>
          </a:xfrm>
        </p:spPr>
        <p:txBody>
          <a:bodyPr/>
          <a:lstStyle/>
          <a:p>
            <a:r>
              <a:rPr lang="en-US" dirty="0">
                <a:latin typeface="Georgia"/>
              </a:rPr>
              <a:t>Dataset Description</a:t>
            </a:r>
          </a:p>
          <a:p>
            <a:endParaRPr lang="en-US" dirty="0"/>
          </a:p>
        </p:txBody>
      </p:sp>
      <p:sp>
        <p:nvSpPr>
          <p:cNvPr id="3" name="Content Placeholder 2">
            <a:extLst>
              <a:ext uri="{FF2B5EF4-FFF2-40B4-BE49-F238E27FC236}">
                <a16:creationId xmlns:a16="http://schemas.microsoft.com/office/drawing/2014/main" id="{B74C9D29-41D4-1A78-462D-576AC989577A}"/>
              </a:ext>
            </a:extLst>
          </p:cNvPr>
          <p:cNvSpPr>
            <a:spLocks noGrp="1"/>
          </p:cNvSpPr>
          <p:nvPr>
            <p:ph idx="1"/>
          </p:nvPr>
        </p:nvSpPr>
        <p:spPr>
          <a:xfrm>
            <a:off x="581724" y="2348173"/>
            <a:ext cx="6951472" cy="3968249"/>
          </a:xfrm>
        </p:spPr>
        <p:txBody>
          <a:bodyPr vert="horz" lIns="91440" tIns="45720" rIns="91440" bIns="45720" rtlCol="0" anchor="t">
            <a:noAutofit/>
          </a:bodyPr>
          <a:lstStyle/>
          <a:p>
            <a:r>
              <a:rPr lang="en-US" sz="2000" dirty="0">
                <a:solidFill>
                  <a:schemeClr val="tx1">
                    <a:lumMod val="50000"/>
                  </a:schemeClr>
                </a:solidFill>
                <a:latin typeface="Times New Roman"/>
                <a:ea typeface="+mn-lt"/>
                <a:cs typeface="+mn-lt"/>
              </a:rPr>
              <a:t>Each image has 28 pixels in height and 28 pixels in width, totaling 784 pixels. Using pixel values, each pixel is assigned a value indicating its lightness or darkness, with higher numbers indicating a darker pixel. </a:t>
            </a:r>
            <a:endParaRPr lang="en-US" sz="2000">
              <a:solidFill>
                <a:schemeClr val="tx1">
                  <a:lumMod val="50000"/>
                </a:schemeClr>
              </a:solidFill>
              <a:latin typeface="Times New Roman"/>
              <a:cs typeface="Arial" panose="020B0604020202020204"/>
            </a:endParaRPr>
          </a:p>
          <a:p>
            <a:r>
              <a:rPr lang="en-US" sz="2000" dirty="0">
                <a:solidFill>
                  <a:schemeClr val="tx1">
                    <a:lumMod val="50000"/>
                  </a:schemeClr>
                </a:solidFill>
                <a:latin typeface="Times New Roman"/>
                <a:ea typeface="+mn-lt"/>
                <a:cs typeface="+mn-lt"/>
              </a:rPr>
              <a:t>Pixel-values range from 0 to 255. There are 785 columns in the training and test data sets.</a:t>
            </a:r>
            <a:endParaRPr lang="en-US" sz="2000">
              <a:solidFill>
                <a:schemeClr val="tx1">
                  <a:lumMod val="50000"/>
                </a:schemeClr>
              </a:solidFill>
              <a:latin typeface="Times New Roman"/>
              <a:cs typeface="Times New Roman"/>
            </a:endParaRPr>
          </a:p>
          <a:p>
            <a:r>
              <a:rPr lang="en-US" sz="2000" dirty="0">
                <a:solidFill>
                  <a:schemeClr val="tx1">
                    <a:lumMod val="50000"/>
                  </a:schemeClr>
                </a:solidFill>
                <a:latin typeface="Times New Roman"/>
                <a:ea typeface="+mn-lt"/>
                <a:cs typeface="+mn-lt"/>
              </a:rPr>
              <a:t>Clothing articles are represented in the first column by class labels. </a:t>
            </a:r>
            <a:endParaRPr lang="en-US" sz="2000">
              <a:solidFill>
                <a:schemeClr val="tx1">
                  <a:lumMod val="50000"/>
                </a:schemeClr>
              </a:solidFill>
              <a:latin typeface="Times New Roman"/>
              <a:cs typeface="Times New Roman"/>
            </a:endParaRPr>
          </a:p>
          <a:p>
            <a:r>
              <a:rPr lang="en-US" sz="2000" dirty="0">
                <a:solidFill>
                  <a:schemeClr val="tx1">
                    <a:lumMod val="50000"/>
                  </a:schemeClr>
                </a:solidFill>
                <a:latin typeface="Times New Roman"/>
                <a:ea typeface="+mn-lt"/>
                <a:cs typeface="+mn-lt"/>
              </a:rPr>
              <a:t>Other columns contain the associated image's pixel values.</a:t>
            </a:r>
            <a:endParaRPr lang="en-US" sz="2000">
              <a:solidFill>
                <a:schemeClr val="tx1">
                  <a:lumMod val="50000"/>
                </a:schemeClr>
              </a:solidFill>
              <a:latin typeface="Times New Roman"/>
              <a:cs typeface="Times New Roman"/>
            </a:endParaRPr>
          </a:p>
          <a:p>
            <a:endParaRPr lang="en-US" dirty="0">
              <a:latin typeface="Times New Roman"/>
              <a:cs typeface="Arial"/>
            </a:endParaRPr>
          </a:p>
        </p:txBody>
      </p:sp>
      <p:sp>
        <p:nvSpPr>
          <p:cNvPr id="4" name="Footer Placeholder 3">
            <a:extLst>
              <a:ext uri="{FF2B5EF4-FFF2-40B4-BE49-F238E27FC236}">
                <a16:creationId xmlns:a16="http://schemas.microsoft.com/office/drawing/2014/main" id="{27A76809-63E6-A646-E737-68CE57629509}"/>
              </a:ext>
            </a:extLst>
          </p:cNvPr>
          <p:cNvSpPr>
            <a:spLocks noGrp="1"/>
          </p:cNvSpPr>
          <p:nvPr>
            <p:ph type="ftr" sz="quarter" idx="10"/>
          </p:nvPr>
        </p:nvSpPr>
        <p:spPr/>
        <p:txBody>
          <a:bodyPr/>
          <a:lstStyle/>
          <a:p>
            <a:fld id="{EB53C135-CEC6-A548-8917-8F7FEB82358B}" type="slidenum">
              <a:rPr lang="en-US" smtClean="0"/>
              <a:pPr/>
              <a:t>4</a:t>
            </a:fld>
            <a:endParaRPr lang="en-US" dirty="0"/>
          </a:p>
        </p:txBody>
      </p:sp>
    </p:spTree>
    <p:extLst>
      <p:ext uri="{BB962C8B-B14F-4D97-AF65-F5344CB8AC3E}">
        <p14:creationId xmlns:p14="http://schemas.microsoft.com/office/powerpoint/2010/main" val="4099546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42CD-5FBD-AF52-9319-8A2BDEEE0BD6}"/>
              </a:ext>
            </a:extLst>
          </p:cNvPr>
          <p:cNvSpPr>
            <a:spLocks noGrp="1"/>
          </p:cNvSpPr>
          <p:nvPr>
            <p:ph type="title"/>
          </p:nvPr>
        </p:nvSpPr>
        <p:spPr/>
        <p:txBody>
          <a:bodyPr/>
          <a:lstStyle/>
          <a:p>
            <a:r>
              <a:rPr lang="en-US" dirty="0">
                <a:latin typeface="Georgia"/>
              </a:rPr>
              <a:t>Model 3</a:t>
            </a:r>
            <a:endParaRPr lang="en-US" dirty="0"/>
          </a:p>
        </p:txBody>
      </p:sp>
      <p:pic>
        <p:nvPicPr>
          <p:cNvPr id="5" name="Picture 5" descr="Table&#10;&#10;Description automatically generated">
            <a:extLst>
              <a:ext uri="{FF2B5EF4-FFF2-40B4-BE49-F238E27FC236}">
                <a16:creationId xmlns:a16="http://schemas.microsoft.com/office/drawing/2014/main" id="{A1BC726D-4225-8836-CDBC-A4347098390C}"/>
              </a:ext>
            </a:extLst>
          </p:cNvPr>
          <p:cNvPicPr>
            <a:picLocks noGrp="1" noChangeAspect="1"/>
          </p:cNvPicPr>
          <p:nvPr>
            <p:ph idx="1"/>
          </p:nvPr>
        </p:nvPicPr>
        <p:blipFill>
          <a:blip r:embed="rId2"/>
          <a:stretch>
            <a:fillRect/>
          </a:stretch>
        </p:blipFill>
        <p:spPr>
          <a:xfrm>
            <a:off x="568410" y="2215008"/>
            <a:ext cx="6696975" cy="4338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861D702B-0CDB-71B8-6FE5-F07A873713BB}"/>
              </a:ext>
            </a:extLst>
          </p:cNvPr>
          <p:cNvSpPr>
            <a:spLocks noGrp="1"/>
          </p:cNvSpPr>
          <p:nvPr>
            <p:ph type="ftr" sz="quarter" idx="10"/>
          </p:nvPr>
        </p:nvSpPr>
        <p:spPr/>
        <p:txBody>
          <a:bodyPr/>
          <a:lstStyle/>
          <a:p>
            <a:fld id="{EB53C135-CEC6-A548-8917-8F7FEB82358B}" type="slidenum">
              <a:rPr lang="en-US" smtClean="0"/>
              <a:pPr/>
              <a:t>40</a:t>
            </a:fld>
            <a:endParaRPr lang="en-US" dirty="0"/>
          </a:p>
        </p:txBody>
      </p:sp>
    </p:spTree>
    <p:extLst>
      <p:ext uri="{BB962C8B-B14F-4D97-AF65-F5344CB8AC3E}">
        <p14:creationId xmlns:p14="http://schemas.microsoft.com/office/powerpoint/2010/main" val="50964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A09B-766E-D4CF-2C2C-A76D1A41311C}"/>
              </a:ext>
            </a:extLst>
          </p:cNvPr>
          <p:cNvSpPr>
            <a:spLocks noGrp="1"/>
          </p:cNvSpPr>
          <p:nvPr>
            <p:ph type="title"/>
          </p:nvPr>
        </p:nvSpPr>
        <p:spPr/>
        <p:txBody>
          <a:bodyPr/>
          <a:lstStyle/>
          <a:p>
            <a:r>
              <a:rPr lang="en-US" dirty="0">
                <a:latin typeface="Georgia"/>
              </a:rPr>
              <a:t>Observation</a:t>
            </a:r>
            <a:endParaRPr lang="en-US" dirty="0"/>
          </a:p>
        </p:txBody>
      </p:sp>
      <p:sp>
        <p:nvSpPr>
          <p:cNvPr id="3" name="Content Placeholder 2">
            <a:extLst>
              <a:ext uri="{FF2B5EF4-FFF2-40B4-BE49-F238E27FC236}">
                <a16:creationId xmlns:a16="http://schemas.microsoft.com/office/drawing/2014/main" id="{83655BB0-59CC-EC37-CA56-CEBB2ED679E8}"/>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In all the three models seen above, </a:t>
            </a:r>
            <a:r>
              <a:rPr lang="en-US" dirty="0">
                <a:solidFill>
                  <a:schemeClr val="tx1">
                    <a:lumMod val="50000"/>
                  </a:schemeClr>
                </a:solidFill>
                <a:latin typeface="Times New Roman"/>
                <a:ea typeface="+mn-lt"/>
                <a:cs typeface="+mn-lt"/>
              </a:rPr>
              <a:t>it turns out that the accuracy on the test dataset is a little less than the accuracy on the training dataset.</a:t>
            </a:r>
          </a:p>
          <a:p>
            <a:r>
              <a:rPr lang="en-US" dirty="0">
                <a:solidFill>
                  <a:schemeClr val="tx1">
                    <a:lumMod val="50000"/>
                  </a:schemeClr>
                </a:solidFill>
                <a:latin typeface="Times New Roman"/>
                <a:ea typeface="+mn-lt"/>
                <a:cs typeface="+mn-lt"/>
              </a:rPr>
              <a:t>This gap between training accuracy and test accuracy represents overfitting.</a:t>
            </a:r>
          </a:p>
          <a:p>
            <a:r>
              <a:rPr lang="en-US" dirty="0">
                <a:solidFill>
                  <a:schemeClr val="tx1">
                    <a:lumMod val="50000"/>
                  </a:schemeClr>
                </a:solidFill>
                <a:latin typeface="Times New Roman"/>
                <a:ea typeface="+mn-lt"/>
                <a:cs typeface="+mn-lt"/>
              </a:rPr>
              <a:t> Overfitting happens when a machine learning model performs worse on new, previously unseen inputs than it does on the training data. An overfitted model "memorizes" the noise and details in the training dataset to a point where it negatively impacts the performance of the model on the new data.</a:t>
            </a:r>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1D40E0FC-9917-87E0-2876-67EB340898A1}"/>
              </a:ext>
            </a:extLst>
          </p:cNvPr>
          <p:cNvSpPr>
            <a:spLocks noGrp="1"/>
          </p:cNvSpPr>
          <p:nvPr>
            <p:ph type="ftr" sz="quarter" idx="10"/>
          </p:nvPr>
        </p:nvSpPr>
        <p:spPr/>
        <p:txBody>
          <a:bodyPr/>
          <a:lstStyle/>
          <a:p>
            <a:fld id="{EB53C135-CEC6-A548-8917-8F7FEB82358B}" type="slidenum">
              <a:rPr lang="en-US" smtClean="0"/>
              <a:pPr/>
              <a:t>41</a:t>
            </a:fld>
            <a:endParaRPr lang="en-US" dirty="0"/>
          </a:p>
        </p:txBody>
      </p:sp>
    </p:spTree>
    <p:extLst>
      <p:ext uri="{BB962C8B-B14F-4D97-AF65-F5344CB8AC3E}">
        <p14:creationId xmlns:p14="http://schemas.microsoft.com/office/powerpoint/2010/main" val="4168181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5F79-AA72-B123-CB8B-9E306B40D411}"/>
              </a:ext>
            </a:extLst>
          </p:cNvPr>
          <p:cNvSpPr>
            <a:spLocks noGrp="1"/>
          </p:cNvSpPr>
          <p:nvPr>
            <p:ph type="title"/>
          </p:nvPr>
        </p:nvSpPr>
        <p:spPr/>
        <p:txBody>
          <a:bodyPr/>
          <a:lstStyle/>
          <a:p>
            <a:r>
              <a:rPr lang="en-US" dirty="0"/>
              <a:t>CNN</a:t>
            </a:r>
          </a:p>
        </p:txBody>
      </p:sp>
      <p:sp>
        <p:nvSpPr>
          <p:cNvPr id="3" name="Content Placeholder 2">
            <a:extLst>
              <a:ext uri="{FF2B5EF4-FFF2-40B4-BE49-F238E27FC236}">
                <a16:creationId xmlns:a16="http://schemas.microsoft.com/office/drawing/2014/main" id="{C734DD9C-ED52-A52A-BBB9-CE315EB2D3E6}"/>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 A CNN (</a:t>
            </a:r>
            <a:r>
              <a:rPr lang="en-US" dirty="0">
                <a:solidFill>
                  <a:schemeClr val="tx1">
                    <a:lumMod val="50000"/>
                  </a:schemeClr>
                </a:solidFill>
                <a:latin typeface="Times New Roman"/>
                <a:cs typeface="Times New Roman"/>
              </a:rPr>
              <a:t>convolutional neural network</a:t>
            </a:r>
            <a:r>
              <a:rPr lang="en-US" dirty="0">
                <a:solidFill>
                  <a:schemeClr val="tx1">
                    <a:lumMod val="50000"/>
                  </a:schemeClr>
                </a:solidFill>
                <a:latin typeface="Times New Roman"/>
                <a:ea typeface="+mn-lt"/>
                <a:cs typeface="+mn-lt"/>
              </a:rPr>
              <a:t>) is a kind of network architecture for deep algorithms and is mainly used for image recognition and tasks that involve the processing of pixel data.</a:t>
            </a:r>
            <a:endParaRPr lang="en-US" dirty="0">
              <a:solidFill>
                <a:schemeClr val="tx1">
                  <a:lumMod val="50000"/>
                </a:schemeClr>
              </a:solidFill>
              <a:latin typeface="Times New Roman"/>
              <a:cs typeface="Times New Roman"/>
            </a:endParaRPr>
          </a:p>
          <a:p>
            <a:r>
              <a:rPr lang="en-US" dirty="0">
                <a:solidFill>
                  <a:schemeClr val="tx1">
                    <a:lumMod val="50000"/>
                  </a:schemeClr>
                </a:solidFill>
                <a:latin typeface="Times New Roman"/>
                <a:ea typeface="+mn-lt"/>
                <a:cs typeface="+mn-lt"/>
              </a:rPr>
              <a:t>The CNN is another type of neural network that can uncover key information in both time series and image data</a:t>
            </a:r>
          </a:p>
          <a:p>
            <a:r>
              <a:rPr lang="en-US" dirty="0">
                <a:solidFill>
                  <a:schemeClr val="tx1">
                    <a:lumMod val="50000"/>
                  </a:schemeClr>
                </a:solidFill>
                <a:latin typeface="Times New Roman"/>
                <a:ea typeface="+mn-lt"/>
                <a:cs typeface="+mn-lt"/>
              </a:rPr>
              <a:t>A deep learning CNN consists of three layers: </a:t>
            </a:r>
          </a:p>
          <a:p>
            <a:r>
              <a:rPr lang="en-US" dirty="0">
                <a:solidFill>
                  <a:schemeClr val="tx1">
                    <a:lumMod val="50000"/>
                  </a:schemeClr>
                </a:solidFill>
                <a:latin typeface="Times New Roman"/>
                <a:ea typeface="+mn-lt"/>
                <a:cs typeface="+mn-lt"/>
              </a:rPr>
              <a:t>A convolutional layer, a pooling layer and a fully connected (FC) layer. The convolutional layer is the first layer while the FC layer is the last.</a:t>
            </a:r>
            <a:br>
              <a:rPr lang="en-US" dirty="0"/>
            </a:br>
            <a:endParaRPr lang="en-US">
              <a:cs typeface="Arial"/>
            </a:endParaRPr>
          </a:p>
        </p:txBody>
      </p:sp>
      <p:sp>
        <p:nvSpPr>
          <p:cNvPr id="4" name="Footer Placeholder 3">
            <a:extLst>
              <a:ext uri="{FF2B5EF4-FFF2-40B4-BE49-F238E27FC236}">
                <a16:creationId xmlns:a16="http://schemas.microsoft.com/office/drawing/2014/main" id="{56AEA366-8BB0-FD47-63F0-275C1D012587}"/>
              </a:ext>
            </a:extLst>
          </p:cNvPr>
          <p:cNvSpPr>
            <a:spLocks noGrp="1"/>
          </p:cNvSpPr>
          <p:nvPr>
            <p:ph type="ftr" sz="quarter" idx="10"/>
          </p:nvPr>
        </p:nvSpPr>
        <p:spPr/>
        <p:txBody>
          <a:bodyPr/>
          <a:lstStyle/>
          <a:p>
            <a:fld id="{EB53C135-CEC6-A548-8917-8F7FEB82358B}" type="slidenum">
              <a:rPr lang="en-US" smtClean="0"/>
              <a:pPr/>
              <a:t>42</a:t>
            </a:fld>
            <a:endParaRPr lang="en-US" dirty="0"/>
          </a:p>
        </p:txBody>
      </p:sp>
    </p:spTree>
    <p:extLst>
      <p:ext uri="{BB962C8B-B14F-4D97-AF65-F5344CB8AC3E}">
        <p14:creationId xmlns:p14="http://schemas.microsoft.com/office/powerpoint/2010/main" val="1163929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6AA9-8986-5DEF-61FA-F59F2FB026E1}"/>
              </a:ext>
            </a:extLst>
          </p:cNvPr>
          <p:cNvSpPr>
            <a:spLocks noGrp="1"/>
          </p:cNvSpPr>
          <p:nvPr>
            <p:ph type="title"/>
          </p:nvPr>
        </p:nvSpPr>
        <p:spPr/>
        <p:txBody>
          <a:bodyPr/>
          <a:lstStyle/>
          <a:p>
            <a:r>
              <a:rPr lang="en-US" dirty="0"/>
              <a:t>CNN</a:t>
            </a:r>
          </a:p>
        </p:txBody>
      </p:sp>
      <p:sp>
        <p:nvSpPr>
          <p:cNvPr id="3" name="Content Placeholder 2">
            <a:extLst>
              <a:ext uri="{FF2B5EF4-FFF2-40B4-BE49-F238E27FC236}">
                <a16:creationId xmlns:a16="http://schemas.microsoft.com/office/drawing/2014/main" id="{F700E52F-C31D-4EB5-BDE4-7BD635B92965}"/>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model = sequential()</a:t>
            </a:r>
          </a:p>
          <a:p>
            <a:r>
              <a:rPr lang="en-US" dirty="0">
                <a:solidFill>
                  <a:schemeClr val="tx1">
                    <a:lumMod val="50000"/>
                  </a:schemeClr>
                </a:solidFill>
                <a:latin typeface="Times New Roman"/>
                <a:ea typeface="+mn-lt"/>
                <a:cs typeface="+mn-lt"/>
              </a:rPr>
              <a:t>A sequential model is appropriate for a plain stack of layers where each layer has exactly one input tensor and one output tensor.</a:t>
            </a:r>
          </a:p>
          <a:p>
            <a:r>
              <a:rPr lang="en-US" dirty="0">
                <a:ea typeface="+mn-lt"/>
                <a:cs typeface="+mn-lt"/>
              </a:rPr>
              <a:t>Applying a 2D convolution over an input signal composed of several input planes (32, 64, 128).</a:t>
            </a:r>
          </a:p>
          <a:p>
            <a:r>
              <a:rPr lang="en-US" dirty="0">
                <a:ea typeface="+mn-lt"/>
                <a:cs typeface="+mn-lt"/>
              </a:rPr>
              <a:t>Applying a Max pooling operation for 2D spatial data.</a:t>
            </a:r>
          </a:p>
          <a:p>
            <a:r>
              <a:rPr lang="en-US" dirty="0">
                <a:ea typeface="+mn-lt"/>
                <a:cs typeface="+mn-lt"/>
              </a:rPr>
              <a:t>A Dense layer of 256 neurons.</a:t>
            </a:r>
          </a:p>
          <a:p>
            <a:r>
              <a:rPr lang="en-US" dirty="0">
                <a:ea typeface="+mn-lt"/>
                <a:cs typeface="+mn-lt"/>
              </a:rPr>
              <a:t>A Dense layer (Output) of 10 neurons which is the output layer.</a:t>
            </a:r>
          </a:p>
          <a:p>
            <a:pPr marL="0" indent="0">
              <a:buNone/>
            </a:pPr>
            <a:endParaRPr lang="en-US" dirty="0">
              <a:ea typeface="+mn-lt"/>
              <a:cs typeface="+mn-lt"/>
            </a:endParaRPr>
          </a:p>
          <a:p>
            <a:endParaRPr lang="en-US" dirty="0">
              <a:ea typeface="+mn-lt"/>
              <a:cs typeface="+mn-lt"/>
            </a:endParaRPr>
          </a:p>
        </p:txBody>
      </p:sp>
      <p:sp>
        <p:nvSpPr>
          <p:cNvPr id="4" name="Footer Placeholder 3">
            <a:extLst>
              <a:ext uri="{FF2B5EF4-FFF2-40B4-BE49-F238E27FC236}">
                <a16:creationId xmlns:a16="http://schemas.microsoft.com/office/drawing/2014/main" id="{FE80D60F-3E06-AD08-E41E-749C6BBE5737}"/>
              </a:ext>
            </a:extLst>
          </p:cNvPr>
          <p:cNvSpPr>
            <a:spLocks noGrp="1"/>
          </p:cNvSpPr>
          <p:nvPr>
            <p:ph type="ftr" sz="quarter" idx="10"/>
          </p:nvPr>
        </p:nvSpPr>
        <p:spPr/>
        <p:txBody>
          <a:bodyPr/>
          <a:lstStyle/>
          <a:p>
            <a:fld id="{EB53C135-CEC6-A548-8917-8F7FEB82358B}" type="slidenum">
              <a:rPr lang="en-US" smtClean="0"/>
              <a:pPr/>
              <a:t>43</a:t>
            </a:fld>
            <a:endParaRPr lang="en-US" dirty="0"/>
          </a:p>
        </p:txBody>
      </p:sp>
    </p:spTree>
    <p:extLst>
      <p:ext uri="{BB962C8B-B14F-4D97-AF65-F5344CB8AC3E}">
        <p14:creationId xmlns:p14="http://schemas.microsoft.com/office/powerpoint/2010/main" val="2938314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BE34-93B2-5B46-777E-C9EDB884955E}"/>
              </a:ext>
            </a:extLst>
          </p:cNvPr>
          <p:cNvSpPr>
            <a:spLocks noGrp="1"/>
          </p:cNvSpPr>
          <p:nvPr>
            <p:ph type="title"/>
          </p:nvPr>
        </p:nvSpPr>
        <p:spPr>
          <a:xfrm>
            <a:off x="566928" y="1001018"/>
            <a:ext cx="6951472" cy="1089529"/>
          </a:xfrm>
        </p:spPr>
        <p:txBody>
          <a:bodyPr/>
          <a:lstStyle/>
          <a:p>
            <a:r>
              <a:rPr lang="en-US" dirty="0">
                <a:latin typeface="Georgia"/>
              </a:rPr>
              <a:t>CNN</a:t>
            </a:r>
            <a:br>
              <a:rPr lang="en-US" dirty="0">
                <a:latin typeface="Georgia"/>
              </a:rPr>
            </a:br>
            <a:endParaRPr lang="en-US" dirty="0"/>
          </a:p>
        </p:txBody>
      </p:sp>
      <p:sp>
        <p:nvSpPr>
          <p:cNvPr id="3" name="Content Placeholder 2">
            <a:extLst>
              <a:ext uri="{FF2B5EF4-FFF2-40B4-BE49-F238E27FC236}">
                <a16:creationId xmlns:a16="http://schemas.microsoft.com/office/drawing/2014/main" id="{222E7970-950E-8711-DF86-3C18FCF765DA}"/>
              </a:ext>
            </a:extLst>
          </p:cNvPr>
          <p:cNvSpPr>
            <a:spLocks noGrp="1"/>
          </p:cNvSpPr>
          <p:nvPr>
            <p:ph idx="1"/>
          </p:nvPr>
        </p:nvSpPr>
        <p:spPr/>
        <p:txBody>
          <a:bodyPr vert="horz" lIns="91440" tIns="45720" rIns="91440" bIns="45720" rtlCol="0" anchor="t">
            <a:noAutofit/>
          </a:bodyPr>
          <a:lstStyle/>
          <a:p>
            <a:pPr algn="just"/>
            <a:r>
              <a:rPr lang="en-US" dirty="0">
                <a:solidFill>
                  <a:schemeClr val="tx1">
                    <a:lumMod val="50000"/>
                  </a:schemeClr>
                </a:solidFill>
                <a:latin typeface="Times New Roman"/>
                <a:cs typeface="Arial"/>
              </a:rPr>
              <a:t>Initializing the model:</a:t>
            </a:r>
            <a:endParaRPr lang="en-US">
              <a:solidFill>
                <a:schemeClr val="tx1">
                  <a:lumMod val="50000"/>
                </a:schemeClr>
              </a:solidFill>
              <a:latin typeface="Times New Roman"/>
              <a:cs typeface="Times New Roman"/>
            </a:endParaRPr>
          </a:p>
          <a:p>
            <a:pPr marL="0" indent="0" algn="just">
              <a:buNone/>
            </a:pPr>
            <a:r>
              <a:rPr lang="en-US" dirty="0">
                <a:solidFill>
                  <a:schemeClr val="tx1">
                    <a:lumMod val="50000"/>
                  </a:schemeClr>
                </a:solidFill>
                <a:latin typeface="Times New Roman"/>
                <a:cs typeface="Arial"/>
              </a:rPr>
              <a:t>    Activation = '</a:t>
            </a:r>
            <a:r>
              <a:rPr lang="en-US" dirty="0" err="1">
                <a:solidFill>
                  <a:schemeClr val="tx1">
                    <a:lumMod val="50000"/>
                  </a:schemeClr>
                </a:solidFill>
                <a:latin typeface="Times New Roman"/>
                <a:cs typeface="Arial"/>
              </a:rPr>
              <a:t>relu</a:t>
            </a:r>
            <a:r>
              <a:rPr lang="en-US" dirty="0">
                <a:solidFill>
                  <a:schemeClr val="tx1">
                    <a:lumMod val="50000"/>
                  </a:schemeClr>
                </a:solidFill>
                <a:latin typeface="Times New Roman"/>
                <a:cs typeface="Arial"/>
              </a:rPr>
              <a:t>' for Conv2D and Dense layers.    </a:t>
            </a:r>
          </a:p>
          <a:p>
            <a:pPr marL="0" indent="0" algn="just">
              <a:buNone/>
            </a:pPr>
            <a:r>
              <a:rPr lang="en-US" dirty="0">
                <a:solidFill>
                  <a:schemeClr val="tx1">
                    <a:lumMod val="50000"/>
                  </a:schemeClr>
                </a:solidFill>
                <a:latin typeface="Times New Roman"/>
                <a:cs typeface="Arial"/>
              </a:rPr>
              <a:t>    For the output layer, apply the '</a:t>
            </a:r>
            <a:r>
              <a:rPr lang="en-US" dirty="0" err="1">
                <a:solidFill>
                  <a:schemeClr val="tx1">
                    <a:lumMod val="50000"/>
                  </a:schemeClr>
                </a:solidFill>
                <a:latin typeface="Times New Roman"/>
                <a:cs typeface="Arial"/>
              </a:rPr>
              <a:t>softmax</a:t>
            </a:r>
            <a:r>
              <a:rPr lang="en-US" dirty="0">
                <a:solidFill>
                  <a:schemeClr val="tx1">
                    <a:lumMod val="50000"/>
                  </a:schemeClr>
                </a:solidFill>
                <a:latin typeface="Times New Roman"/>
                <a:cs typeface="Arial"/>
              </a:rPr>
              <a:t>' activation function.</a:t>
            </a:r>
            <a:endParaRPr lang="en-US">
              <a:solidFill>
                <a:schemeClr val="tx1">
                  <a:lumMod val="50000"/>
                </a:schemeClr>
              </a:solidFill>
            </a:endParaRPr>
          </a:p>
          <a:p>
            <a:pPr algn="just"/>
            <a:r>
              <a:rPr lang="en-US" dirty="0">
                <a:solidFill>
                  <a:schemeClr val="tx1">
                    <a:lumMod val="50000"/>
                  </a:schemeClr>
                </a:solidFill>
                <a:latin typeface="Times New Roman"/>
                <a:cs typeface="Arial"/>
              </a:rPr>
              <a:t>Compiling the model:</a:t>
            </a:r>
          </a:p>
          <a:p>
            <a:pPr marL="0" indent="0" algn="just">
              <a:buNone/>
            </a:pPr>
            <a:r>
              <a:rPr lang="en-US" dirty="0">
                <a:solidFill>
                  <a:schemeClr val="tx1">
                    <a:lumMod val="50000"/>
                  </a:schemeClr>
                </a:solidFill>
                <a:latin typeface="Times New Roman"/>
                <a:cs typeface="Arial"/>
              </a:rPr>
              <a:t>    Optimizer = '</a:t>
            </a:r>
            <a:r>
              <a:rPr lang="en-US" dirty="0" err="1">
                <a:solidFill>
                  <a:schemeClr val="tx1">
                    <a:lumMod val="50000"/>
                  </a:schemeClr>
                </a:solidFill>
                <a:latin typeface="Times New Roman"/>
                <a:cs typeface="Arial"/>
              </a:rPr>
              <a:t>adam</a:t>
            </a:r>
            <a:r>
              <a:rPr lang="en-US" dirty="0">
                <a:solidFill>
                  <a:schemeClr val="tx1">
                    <a:lumMod val="50000"/>
                  </a:schemeClr>
                </a:solidFill>
                <a:latin typeface="Times New Roman"/>
                <a:cs typeface="Arial"/>
              </a:rPr>
              <a:t>'</a:t>
            </a:r>
          </a:p>
          <a:p>
            <a:pPr marL="0" indent="0" algn="just">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loss='</a:t>
            </a:r>
            <a:r>
              <a:rPr lang="en-US" dirty="0" err="1">
                <a:solidFill>
                  <a:schemeClr val="tx1">
                    <a:lumMod val="50000"/>
                  </a:schemeClr>
                </a:solidFill>
                <a:latin typeface="Times New Roman"/>
                <a:ea typeface="+mn-lt"/>
                <a:cs typeface="+mn-lt"/>
              </a:rPr>
              <a:t>categorical_crossentropy</a:t>
            </a:r>
            <a:r>
              <a:rPr lang="en-US" dirty="0">
                <a:solidFill>
                  <a:schemeClr val="tx1">
                    <a:lumMod val="50000"/>
                  </a:schemeClr>
                </a:solidFill>
                <a:latin typeface="Times New Roman"/>
                <a:ea typeface="+mn-lt"/>
                <a:cs typeface="+mn-lt"/>
              </a:rPr>
              <a:t>'</a:t>
            </a:r>
          </a:p>
          <a:p>
            <a:pPr marL="285750" indent="-285750" algn="just"/>
            <a:r>
              <a:rPr lang="en-US" dirty="0">
                <a:solidFill>
                  <a:schemeClr val="tx1">
                    <a:lumMod val="50000"/>
                  </a:schemeClr>
                </a:solidFill>
                <a:latin typeface="Times New Roman"/>
                <a:cs typeface="Arial"/>
              </a:rPr>
              <a:t>Accuracy:</a:t>
            </a:r>
          </a:p>
          <a:p>
            <a:pPr marL="0" indent="0" algn="just">
              <a:buNone/>
            </a:pPr>
            <a:r>
              <a:rPr lang="en-US" dirty="0">
                <a:solidFill>
                  <a:schemeClr val="tx1">
                    <a:lumMod val="50000"/>
                  </a:schemeClr>
                </a:solidFill>
                <a:latin typeface="Times New Roman"/>
                <a:cs typeface="Arial"/>
              </a:rPr>
              <a:t>    Test data Accuracy is 90.93%.</a:t>
            </a:r>
          </a:p>
          <a:p>
            <a:endParaRPr lang="en-US" dirty="0">
              <a:cs typeface="Arial"/>
            </a:endParaRPr>
          </a:p>
          <a:p>
            <a:pPr marL="0" indent="0">
              <a:buNone/>
            </a:pPr>
            <a:r>
              <a:rPr lang="en-US" dirty="0">
                <a:cs typeface="Arial"/>
              </a:rPr>
              <a:t>    </a:t>
            </a:r>
          </a:p>
          <a:p>
            <a:pPr marL="0" indent="0">
              <a:buNone/>
            </a:pPr>
            <a:endParaRPr lang="en-US" dirty="0">
              <a:cs typeface="Arial"/>
            </a:endParaRPr>
          </a:p>
          <a:p>
            <a:endParaRPr lang="en-US" dirty="0">
              <a:cs typeface="Arial"/>
            </a:endParaRPr>
          </a:p>
        </p:txBody>
      </p:sp>
      <p:sp>
        <p:nvSpPr>
          <p:cNvPr id="4" name="Footer Placeholder 3">
            <a:extLst>
              <a:ext uri="{FF2B5EF4-FFF2-40B4-BE49-F238E27FC236}">
                <a16:creationId xmlns:a16="http://schemas.microsoft.com/office/drawing/2014/main" id="{AB00BB36-C01D-6ECE-F532-7D9A58B2CA2C}"/>
              </a:ext>
            </a:extLst>
          </p:cNvPr>
          <p:cNvSpPr>
            <a:spLocks noGrp="1"/>
          </p:cNvSpPr>
          <p:nvPr>
            <p:ph type="ftr" sz="quarter" idx="10"/>
          </p:nvPr>
        </p:nvSpPr>
        <p:spPr/>
        <p:txBody>
          <a:bodyPr/>
          <a:lstStyle/>
          <a:p>
            <a:fld id="{EB53C135-CEC6-A548-8917-8F7FEB82358B}" type="slidenum">
              <a:rPr lang="en-US" smtClean="0"/>
              <a:pPr/>
              <a:t>44</a:t>
            </a:fld>
            <a:endParaRPr lang="en-US" dirty="0"/>
          </a:p>
        </p:txBody>
      </p:sp>
    </p:spTree>
    <p:extLst>
      <p:ext uri="{BB962C8B-B14F-4D97-AF65-F5344CB8AC3E}">
        <p14:creationId xmlns:p14="http://schemas.microsoft.com/office/powerpoint/2010/main" val="96973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21DE-B6ED-E4CD-071C-77BFB9E822D5}"/>
              </a:ext>
            </a:extLst>
          </p:cNvPr>
          <p:cNvSpPr>
            <a:spLocks noGrp="1"/>
          </p:cNvSpPr>
          <p:nvPr>
            <p:ph type="title"/>
          </p:nvPr>
        </p:nvSpPr>
        <p:spPr>
          <a:xfrm>
            <a:off x="566928" y="1499616"/>
            <a:ext cx="6951472" cy="590931"/>
          </a:xfrm>
        </p:spPr>
        <p:txBody>
          <a:bodyPr/>
          <a:lstStyle/>
          <a:p>
            <a:r>
              <a:rPr lang="en-US" dirty="0">
                <a:latin typeface="Georgia"/>
              </a:rPr>
              <a:t>CNN</a:t>
            </a:r>
            <a:endParaRPr lang="en-US" dirty="0"/>
          </a:p>
        </p:txBody>
      </p:sp>
      <p:sp>
        <p:nvSpPr>
          <p:cNvPr id="3" name="Content Placeholder 2">
            <a:extLst>
              <a:ext uri="{FF2B5EF4-FFF2-40B4-BE49-F238E27FC236}">
                <a16:creationId xmlns:a16="http://schemas.microsoft.com/office/drawing/2014/main" id="{BB82DE27-83D3-00A6-66D6-BAB1BD262D00}"/>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Training Accuracy vs Test Accuracy</a:t>
            </a:r>
          </a:p>
          <a:p>
            <a:endParaRPr lang="en-US" dirty="0">
              <a:cs typeface="Arial"/>
            </a:endParaRPr>
          </a:p>
        </p:txBody>
      </p:sp>
      <p:sp>
        <p:nvSpPr>
          <p:cNvPr id="4" name="Footer Placeholder 3">
            <a:extLst>
              <a:ext uri="{FF2B5EF4-FFF2-40B4-BE49-F238E27FC236}">
                <a16:creationId xmlns:a16="http://schemas.microsoft.com/office/drawing/2014/main" id="{5A4518EF-F6B3-EDD6-6625-7DEA32D2DF18}"/>
              </a:ext>
            </a:extLst>
          </p:cNvPr>
          <p:cNvSpPr>
            <a:spLocks noGrp="1"/>
          </p:cNvSpPr>
          <p:nvPr>
            <p:ph type="ftr" sz="quarter" idx="10"/>
          </p:nvPr>
        </p:nvSpPr>
        <p:spPr/>
        <p:txBody>
          <a:bodyPr/>
          <a:lstStyle/>
          <a:p>
            <a:fld id="{EB53C135-CEC6-A548-8917-8F7FEB82358B}" type="slidenum">
              <a:rPr lang="en-US" smtClean="0"/>
              <a:pPr/>
              <a:t>45</a:t>
            </a:fld>
            <a:endParaRPr lang="en-US" dirty="0"/>
          </a:p>
        </p:txBody>
      </p:sp>
      <p:pic>
        <p:nvPicPr>
          <p:cNvPr id="5" name="Picture 5" descr="Chart, line chart&#10;&#10;Description automatically generated">
            <a:extLst>
              <a:ext uri="{FF2B5EF4-FFF2-40B4-BE49-F238E27FC236}">
                <a16:creationId xmlns:a16="http://schemas.microsoft.com/office/drawing/2014/main" id="{D1BF4BD1-8956-B0B4-A817-F454C6B1932C}"/>
              </a:ext>
            </a:extLst>
          </p:cNvPr>
          <p:cNvPicPr>
            <a:picLocks noChangeAspect="1"/>
          </p:cNvPicPr>
          <p:nvPr/>
        </p:nvPicPr>
        <p:blipFill>
          <a:blip r:embed="rId2"/>
          <a:stretch>
            <a:fillRect/>
          </a:stretch>
        </p:blipFill>
        <p:spPr>
          <a:xfrm>
            <a:off x="833261" y="2834527"/>
            <a:ext cx="4610100" cy="3380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6848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5BD51-45D0-B16D-FC82-2951E5DDB51E}"/>
              </a:ext>
            </a:extLst>
          </p:cNvPr>
          <p:cNvSpPr>
            <a:spLocks noGrp="1"/>
          </p:cNvSpPr>
          <p:nvPr>
            <p:ph type="title"/>
          </p:nvPr>
        </p:nvSpPr>
        <p:spPr/>
        <p:txBody>
          <a:bodyPr/>
          <a:lstStyle/>
          <a:p>
            <a:r>
              <a:rPr lang="en-US" dirty="0">
                <a:latin typeface="Georgia"/>
              </a:rPr>
              <a:t>CNN</a:t>
            </a:r>
            <a:endParaRPr lang="en-US" dirty="0"/>
          </a:p>
        </p:txBody>
      </p:sp>
      <p:sp>
        <p:nvSpPr>
          <p:cNvPr id="3" name="Content Placeholder 2">
            <a:extLst>
              <a:ext uri="{FF2B5EF4-FFF2-40B4-BE49-F238E27FC236}">
                <a16:creationId xmlns:a16="http://schemas.microsoft.com/office/drawing/2014/main" id="{A35C48DC-7847-97B9-44C6-79633687A7F1}"/>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Training loss vs Test loss</a:t>
            </a:r>
          </a:p>
          <a:p>
            <a:endParaRPr lang="en-US" dirty="0">
              <a:cs typeface="Arial"/>
            </a:endParaRPr>
          </a:p>
        </p:txBody>
      </p:sp>
      <p:sp>
        <p:nvSpPr>
          <p:cNvPr id="4" name="Footer Placeholder 3">
            <a:extLst>
              <a:ext uri="{FF2B5EF4-FFF2-40B4-BE49-F238E27FC236}">
                <a16:creationId xmlns:a16="http://schemas.microsoft.com/office/drawing/2014/main" id="{4C3AFDCC-F9CA-78D9-ADA3-8AFFE39C0D98}"/>
              </a:ext>
            </a:extLst>
          </p:cNvPr>
          <p:cNvSpPr>
            <a:spLocks noGrp="1"/>
          </p:cNvSpPr>
          <p:nvPr>
            <p:ph type="ftr" sz="quarter" idx="10"/>
          </p:nvPr>
        </p:nvSpPr>
        <p:spPr/>
        <p:txBody>
          <a:bodyPr/>
          <a:lstStyle/>
          <a:p>
            <a:fld id="{EB53C135-CEC6-A548-8917-8F7FEB82358B}" type="slidenum">
              <a:rPr lang="en-US" smtClean="0"/>
              <a:pPr/>
              <a:t>46</a:t>
            </a:fld>
            <a:endParaRPr lang="en-US" dirty="0"/>
          </a:p>
        </p:txBody>
      </p:sp>
      <p:pic>
        <p:nvPicPr>
          <p:cNvPr id="5" name="Picture 5" descr="Chart, line chart&#10;&#10;Description automatically generated">
            <a:extLst>
              <a:ext uri="{FF2B5EF4-FFF2-40B4-BE49-F238E27FC236}">
                <a16:creationId xmlns:a16="http://schemas.microsoft.com/office/drawing/2014/main" id="{F33487D6-2385-C884-2929-D64CC74B27B6}"/>
              </a:ext>
            </a:extLst>
          </p:cNvPr>
          <p:cNvPicPr>
            <a:picLocks noChangeAspect="1"/>
          </p:cNvPicPr>
          <p:nvPr/>
        </p:nvPicPr>
        <p:blipFill>
          <a:blip r:embed="rId2"/>
          <a:stretch>
            <a:fillRect/>
          </a:stretch>
        </p:blipFill>
        <p:spPr>
          <a:xfrm>
            <a:off x="847372" y="2813498"/>
            <a:ext cx="4813300" cy="3342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560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3FA0-783B-7C2D-8A24-886E49453AD1}"/>
              </a:ext>
            </a:extLst>
          </p:cNvPr>
          <p:cNvSpPr>
            <a:spLocks noGrp="1"/>
          </p:cNvSpPr>
          <p:nvPr>
            <p:ph type="title"/>
          </p:nvPr>
        </p:nvSpPr>
        <p:spPr/>
        <p:txBody>
          <a:bodyPr/>
          <a:lstStyle/>
          <a:p>
            <a:r>
              <a:rPr lang="en-US" dirty="0" err="1">
                <a:latin typeface="Georgia"/>
              </a:rPr>
              <a:t>EarlyStopping</a:t>
            </a:r>
            <a:endParaRPr lang="en-US" dirty="0" err="1"/>
          </a:p>
        </p:txBody>
      </p:sp>
      <p:sp>
        <p:nvSpPr>
          <p:cNvPr id="3" name="Content Placeholder 2">
            <a:extLst>
              <a:ext uri="{FF2B5EF4-FFF2-40B4-BE49-F238E27FC236}">
                <a16:creationId xmlns:a16="http://schemas.microsoft.com/office/drawing/2014/main" id="{C54F8F83-D8E5-EEC8-C94D-FD798EB389E7}"/>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Too much training will mean that the model will overfit the training dataset and have poor performance on the test set.</a:t>
            </a:r>
          </a:p>
          <a:p>
            <a:r>
              <a:rPr lang="en-US" dirty="0">
                <a:solidFill>
                  <a:schemeClr val="tx1">
                    <a:lumMod val="50000"/>
                  </a:schemeClr>
                </a:solidFill>
                <a:latin typeface="Times New Roman"/>
                <a:cs typeface="Arial"/>
              </a:rPr>
              <a:t>There is a slight overfitting on train data leading to change in train vs test accuracies.</a:t>
            </a:r>
            <a:endParaRPr lang="en-US">
              <a:solidFill>
                <a:schemeClr val="tx1">
                  <a:lumMod val="50000"/>
                </a:schemeClr>
              </a:solidFill>
              <a:latin typeface="Times New Roman"/>
              <a:cs typeface="Arial"/>
            </a:endParaRPr>
          </a:p>
          <a:p>
            <a:r>
              <a:rPr lang="en-US" dirty="0">
                <a:solidFill>
                  <a:schemeClr val="tx1">
                    <a:lumMod val="50000"/>
                  </a:schemeClr>
                </a:solidFill>
                <a:latin typeface="Times New Roman"/>
                <a:ea typeface="+mn-lt"/>
                <a:cs typeface="+mn-lt"/>
              </a:rPr>
              <a:t>Early stopping is an optimization technique used to reduce overfitting without compromising on model accuracy. </a:t>
            </a:r>
          </a:p>
          <a:p>
            <a:r>
              <a:rPr lang="en-US" dirty="0">
                <a:solidFill>
                  <a:schemeClr val="tx1">
                    <a:lumMod val="50000"/>
                  </a:schemeClr>
                </a:solidFill>
                <a:latin typeface="Times New Roman"/>
                <a:ea typeface="+mn-lt"/>
                <a:cs typeface="+mn-lt"/>
              </a:rPr>
              <a:t>The main idea behind early stopping is to stop training before a model starts to overfit.</a:t>
            </a:r>
            <a:endParaRPr lang="en-US">
              <a:solidFill>
                <a:schemeClr val="tx1">
                  <a:lumMod val="50000"/>
                </a:schemeClr>
              </a:solidFill>
            </a:endParaRPr>
          </a:p>
          <a:p>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712B4F8C-73F4-BB8E-CBB9-AF627DB34A0E}"/>
              </a:ext>
            </a:extLst>
          </p:cNvPr>
          <p:cNvSpPr>
            <a:spLocks noGrp="1"/>
          </p:cNvSpPr>
          <p:nvPr>
            <p:ph type="ftr" sz="quarter" idx="10"/>
          </p:nvPr>
        </p:nvSpPr>
        <p:spPr/>
        <p:txBody>
          <a:bodyPr/>
          <a:lstStyle/>
          <a:p>
            <a:fld id="{EB53C135-CEC6-A548-8917-8F7FEB82358B}" type="slidenum">
              <a:rPr lang="en-US" smtClean="0"/>
              <a:pPr/>
              <a:t>47</a:t>
            </a:fld>
            <a:endParaRPr lang="en-US" dirty="0"/>
          </a:p>
        </p:txBody>
      </p:sp>
    </p:spTree>
    <p:extLst>
      <p:ext uri="{BB962C8B-B14F-4D97-AF65-F5344CB8AC3E}">
        <p14:creationId xmlns:p14="http://schemas.microsoft.com/office/powerpoint/2010/main" val="1128328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8E52-7FF9-7AB2-D0E0-9657A79836CD}"/>
              </a:ext>
            </a:extLst>
          </p:cNvPr>
          <p:cNvSpPr>
            <a:spLocks noGrp="1"/>
          </p:cNvSpPr>
          <p:nvPr>
            <p:ph type="title"/>
          </p:nvPr>
        </p:nvSpPr>
        <p:spPr/>
        <p:txBody>
          <a:bodyPr/>
          <a:lstStyle/>
          <a:p>
            <a:r>
              <a:rPr lang="en-US" dirty="0">
                <a:latin typeface="Georgia"/>
              </a:rPr>
              <a:t>Early Stopping</a:t>
            </a:r>
            <a:endParaRPr lang="en-US" dirty="0"/>
          </a:p>
        </p:txBody>
      </p:sp>
      <p:sp>
        <p:nvSpPr>
          <p:cNvPr id="3" name="Content Placeholder 2">
            <a:extLst>
              <a:ext uri="{FF2B5EF4-FFF2-40B4-BE49-F238E27FC236}">
                <a16:creationId xmlns:a16="http://schemas.microsoft.com/office/drawing/2014/main" id="{9E2992E1-BD49-4EBB-15D6-4F3F35CD0418}"/>
              </a:ext>
            </a:extLst>
          </p:cNvPr>
          <p:cNvSpPr>
            <a:spLocks noGrp="1"/>
          </p:cNvSpPr>
          <p:nvPr>
            <p:ph idx="1"/>
          </p:nvPr>
        </p:nvSpPr>
        <p:spPr/>
        <p:txBody>
          <a:bodyPr vert="horz" lIns="91440" tIns="45720" rIns="91440" bIns="45720" rtlCol="0" anchor="t">
            <a:noAutofit/>
          </a:bodyPr>
          <a:lstStyle/>
          <a:p>
            <a:r>
              <a:rPr lang="en-US" dirty="0">
                <a:cs typeface="Arial"/>
              </a:rPr>
              <a:t>Layers:</a:t>
            </a:r>
          </a:p>
          <a:p>
            <a:pPr marL="0" indent="0">
              <a:buNone/>
            </a:pPr>
            <a:r>
              <a:rPr lang="en-US" dirty="0">
                <a:cs typeface="Arial"/>
              </a:rPr>
              <a:t>   Conv2D(32, 64)</a:t>
            </a:r>
          </a:p>
          <a:p>
            <a:pPr marL="0" indent="0">
              <a:buNone/>
            </a:pPr>
            <a:r>
              <a:rPr lang="en-US" dirty="0">
                <a:cs typeface="Arial"/>
              </a:rPr>
              <a:t>   MaxPooling2D(</a:t>
            </a:r>
            <a:r>
              <a:rPr lang="en-US" dirty="0" err="1">
                <a:cs typeface="Arial"/>
              </a:rPr>
              <a:t>pool_size</a:t>
            </a:r>
            <a:r>
              <a:rPr lang="en-US" dirty="0">
                <a:cs typeface="Arial"/>
              </a:rPr>
              <a:t> = 2)</a:t>
            </a:r>
          </a:p>
          <a:p>
            <a:pPr marL="0" indent="0">
              <a:buNone/>
            </a:pPr>
            <a:r>
              <a:rPr lang="en-US" dirty="0">
                <a:cs typeface="Arial"/>
              </a:rPr>
              <a:t>   </a:t>
            </a:r>
            <a:r>
              <a:rPr lang="en-US" dirty="0">
                <a:ea typeface="+mn-lt"/>
                <a:cs typeface="+mn-lt"/>
              </a:rPr>
              <a:t>Dropout(0.04)</a:t>
            </a:r>
          </a:p>
          <a:p>
            <a:pPr marL="0" indent="0">
              <a:buNone/>
            </a:pPr>
            <a:r>
              <a:rPr lang="en-US" dirty="0">
                <a:ea typeface="+mn-lt"/>
                <a:cs typeface="+mn-lt"/>
              </a:rPr>
              <a:t>   Conv2D(128)</a:t>
            </a:r>
          </a:p>
          <a:p>
            <a:pPr marL="0" indent="0">
              <a:buNone/>
            </a:pPr>
            <a:r>
              <a:rPr lang="en-US" dirty="0">
                <a:ea typeface="+mn-lt"/>
                <a:cs typeface="+mn-lt"/>
              </a:rPr>
              <a:t>   Dropout(0.02)</a:t>
            </a:r>
          </a:p>
          <a:p>
            <a:pPr marL="0" indent="0">
              <a:buNone/>
            </a:pPr>
            <a:r>
              <a:rPr lang="en-US" dirty="0">
                <a:ea typeface="+mn-lt"/>
                <a:cs typeface="+mn-lt"/>
              </a:rPr>
              <a:t>   Dense(256)</a:t>
            </a:r>
          </a:p>
          <a:p>
            <a:pPr marL="0" indent="0">
              <a:buNone/>
            </a:pPr>
            <a:r>
              <a:rPr lang="en-US" dirty="0">
                <a:ea typeface="+mn-lt"/>
                <a:cs typeface="+mn-lt"/>
              </a:rPr>
              <a:t>   Dense(10)</a:t>
            </a:r>
          </a:p>
          <a:p>
            <a:pPr marL="0" indent="0">
              <a:buNone/>
            </a:pPr>
            <a:endParaRPr lang="en-US" dirty="0">
              <a:ea typeface="+mn-lt"/>
              <a:cs typeface="+mn-lt"/>
            </a:endParaRPr>
          </a:p>
        </p:txBody>
      </p:sp>
      <p:sp>
        <p:nvSpPr>
          <p:cNvPr id="4" name="Footer Placeholder 3">
            <a:extLst>
              <a:ext uri="{FF2B5EF4-FFF2-40B4-BE49-F238E27FC236}">
                <a16:creationId xmlns:a16="http://schemas.microsoft.com/office/drawing/2014/main" id="{6179B6BA-4F91-04AB-7500-9E44C3239BE1}"/>
              </a:ext>
            </a:extLst>
          </p:cNvPr>
          <p:cNvSpPr>
            <a:spLocks noGrp="1"/>
          </p:cNvSpPr>
          <p:nvPr>
            <p:ph type="ftr" sz="quarter" idx="10"/>
          </p:nvPr>
        </p:nvSpPr>
        <p:spPr/>
        <p:txBody>
          <a:bodyPr/>
          <a:lstStyle/>
          <a:p>
            <a:fld id="{EB53C135-CEC6-A548-8917-8F7FEB82358B}" type="slidenum">
              <a:rPr lang="en-US" smtClean="0"/>
              <a:pPr/>
              <a:t>48</a:t>
            </a:fld>
            <a:endParaRPr lang="en-US" dirty="0"/>
          </a:p>
        </p:txBody>
      </p:sp>
    </p:spTree>
    <p:extLst>
      <p:ext uri="{BB962C8B-B14F-4D97-AF65-F5344CB8AC3E}">
        <p14:creationId xmlns:p14="http://schemas.microsoft.com/office/powerpoint/2010/main" val="694397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DB18-E809-5C2D-74F0-71287EB72C34}"/>
              </a:ext>
            </a:extLst>
          </p:cNvPr>
          <p:cNvSpPr>
            <a:spLocks noGrp="1"/>
          </p:cNvSpPr>
          <p:nvPr>
            <p:ph type="title"/>
          </p:nvPr>
        </p:nvSpPr>
        <p:spPr/>
        <p:txBody>
          <a:bodyPr/>
          <a:lstStyle/>
          <a:p>
            <a:r>
              <a:rPr lang="en-US" dirty="0" err="1">
                <a:latin typeface="Georgia"/>
              </a:rPr>
              <a:t>EarlyStopping</a:t>
            </a:r>
          </a:p>
        </p:txBody>
      </p:sp>
      <p:pic>
        <p:nvPicPr>
          <p:cNvPr id="5" name="Picture 5" descr="Chart, line chart&#10;&#10;Description automatically generated">
            <a:extLst>
              <a:ext uri="{FF2B5EF4-FFF2-40B4-BE49-F238E27FC236}">
                <a16:creationId xmlns:a16="http://schemas.microsoft.com/office/drawing/2014/main" id="{B8967A00-994E-12EB-5EA3-8F0D2FC29AA1}"/>
              </a:ext>
            </a:extLst>
          </p:cNvPr>
          <p:cNvPicPr>
            <a:picLocks noGrp="1" noChangeAspect="1"/>
          </p:cNvPicPr>
          <p:nvPr>
            <p:ph idx="1"/>
          </p:nvPr>
        </p:nvPicPr>
        <p:blipFill>
          <a:blip r:embed="rId2"/>
          <a:stretch>
            <a:fillRect/>
          </a:stretch>
        </p:blipFill>
        <p:spPr>
          <a:xfrm>
            <a:off x="849611" y="2519849"/>
            <a:ext cx="4705474" cy="3800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4DE7F31E-673D-25D6-50C9-C68EF4839BA9}"/>
              </a:ext>
            </a:extLst>
          </p:cNvPr>
          <p:cNvSpPr>
            <a:spLocks noGrp="1"/>
          </p:cNvSpPr>
          <p:nvPr>
            <p:ph type="ftr" sz="quarter" idx="10"/>
          </p:nvPr>
        </p:nvSpPr>
        <p:spPr/>
        <p:txBody>
          <a:bodyPr/>
          <a:lstStyle/>
          <a:p>
            <a:fld id="{EB53C135-CEC6-A548-8917-8F7FEB82358B}" type="slidenum">
              <a:rPr lang="en-US" smtClean="0"/>
              <a:pPr/>
              <a:t>49</a:t>
            </a:fld>
            <a:endParaRPr lang="en-US" dirty="0"/>
          </a:p>
        </p:txBody>
      </p:sp>
    </p:spTree>
    <p:extLst>
      <p:ext uri="{BB962C8B-B14F-4D97-AF65-F5344CB8AC3E}">
        <p14:creationId xmlns:p14="http://schemas.microsoft.com/office/powerpoint/2010/main" val="414344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366B-8E67-B366-3CA6-36A80DEFB550}"/>
              </a:ext>
            </a:extLst>
          </p:cNvPr>
          <p:cNvSpPr>
            <a:spLocks noGrp="1"/>
          </p:cNvSpPr>
          <p:nvPr>
            <p:ph type="title"/>
          </p:nvPr>
        </p:nvSpPr>
        <p:spPr/>
        <p:txBody>
          <a:bodyPr/>
          <a:lstStyle/>
          <a:p>
            <a:r>
              <a:rPr lang="en-US" dirty="0">
                <a:latin typeface="Georgia"/>
              </a:rPr>
              <a:t>Dataset Description</a:t>
            </a:r>
            <a:endParaRPr lang="en-US" dirty="0"/>
          </a:p>
        </p:txBody>
      </p:sp>
      <p:sp>
        <p:nvSpPr>
          <p:cNvPr id="3" name="Content Placeholder 2">
            <a:extLst>
              <a:ext uri="{FF2B5EF4-FFF2-40B4-BE49-F238E27FC236}">
                <a16:creationId xmlns:a16="http://schemas.microsoft.com/office/drawing/2014/main" id="{9567D279-4A06-4A94-D9E1-485CEE892C2D}"/>
              </a:ext>
            </a:extLst>
          </p:cNvPr>
          <p:cNvSpPr>
            <a:spLocks noGrp="1"/>
          </p:cNvSpPr>
          <p:nvPr>
            <p:ph idx="1"/>
          </p:nvPr>
        </p:nvSpPr>
        <p:spPr>
          <a:xfrm>
            <a:off x="566928" y="2185416"/>
            <a:ext cx="6951472" cy="3523749"/>
          </a:xfrm>
        </p:spPr>
        <p:txBody>
          <a:bodyPr vert="horz" lIns="91440" tIns="45720" rIns="91440" bIns="45720" rtlCol="0" anchor="t">
            <a:noAutofit/>
          </a:bodyPr>
          <a:lstStyle/>
          <a:p>
            <a:pPr marL="0" indent="0">
              <a:buNone/>
            </a:pPr>
            <a:r>
              <a:rPr lang="en-US" sz="2000" u="sng" dirty="0">
                <a:solidFill>
                  <a:schemeClr val="tx1">
                    <a:lumMod val="50000"/>
                  </a:schemeClr>
                </a:solidFill>
                <a:latin typeface="Times New Roman"/>
                <a:ea typeface="+mn-lt"/>
                <a:cs typeface="+mn-lt"/>
              </a:rPr>
              <a:t>Labels</a:t>
            </a:r>
            <a:endParaRPr lang="en-US" sz="2000" u="sng">
              <a:solidFill>
                <a:schemeClr val="tx1">
                  <a:lumMod val="50000"/>
                </a:schemeClr>
              </a:solidFill>
              <a:latin typeface="Times New Roman"/>
              <a:cs typeface="Arial" panose="020B0604020202020204"/>
            </a:endParaRPr>
          </a:p>
          <a:p>
            <a:pPr marL="0" indent="0">
              <a:buNone/>
            </a:pPr>
            <a:r>
              <a:rPr lang="en-US" sz="2000" dirty="0">
                <a:solidFill>
                  <a:schemeClr val="tx1">
                    <a:lumMod val="50000"/>
                  </a:schemeClr>
                </a:solidFill>
                <a:latin typeface="Times New Roman"/>
                <a:ea typeface="+mn-lt"/>
                <a:cs typeface="+mn-lt"/>
              </a:rPr>
              <a:t>Each training and test example is assigned to one of the following labels:</a:t>
            </a:r>
            <a:endParaRPr lang="en-US" sz="2000" dirty="0">
              <a:solidFill>
                <a:schemeClr val="tx1">
                  <a:lumMod val="50000"/>
                </a:schemeClr>
              </a:solidFill>
              <a:latin typeface="Times New Roman"/>
              <a:cs typeface="Times New Roman"/>
            </a:endParaRPr>
          </a:p>
          <a:p>
            <a:pPr marL="0" indent="0">
              <a:buNone/>
            </a:pPr>
            <a:endParaRPr lang="en-US" dirty="0">
              <a:solidFill>
                <a:schemeClr val="tx1">
                  <a:lumMod val="50000"/>
                </a:schemeClr>
              </a:solidFill>
              <a:latin typeface="Times New Roman"/>
              <a:ea typeface="+mn-lt"/>
              <a:cs typeface="+mn-lt"/>
            </a:endParaRPr>
          </a:p>
          <a:p>
            <a:pPr marL="0" indent="0">
              <a:buNone/>
            </a:pPr>
            <a:r>
              <a:rPr lang="en-US" dirty="0">
                <a:solidFill>
                  <a:schemeClr val="tx1">
                    <a:lumMod val="50000"/>
                  </a:schemeClr>
                </a:solidFill>
                <a:latin typeface="Times New Roman"/>
                <a:ea typeface="+mn-lt"/>
                <a:cs typeface="+mn-lt"/>
              </a:rPr>
              <a:t>0 T-shirt/top                                              1 Trouser</a:t>
            </a:r>
            <a:endParaRPr lang="en-US" dirty="0">
              <a:solidFill>
                <a:schemeClr val="tx1">
                  <a:lumMod val="50000"/>
                </a:schemeClr>
              </a:solidFill>
              <a:latin typeface="Times New Roman"/>
              <a:ea typeface="+mn-lt"/>
              <a:cs typeface="Times New Roman"/>
            </a:endParaRPr>
          </a:p>
          <a:p>
            <a:pPr marL="0" indent="0">
              <a:buNone/>
            </a:pPr>
            <a:endParaRPr lang="en-US" dirty="0">
              <a:solidFill>
                <a:schemeClr val="tx1">
                  <a:lumMod val="50000"/>
                </a:schemeClr>
              </a:solidFill>
              <a:latin typeface="Times New Roman"/>
              <a:ea typeface="+mn-lt"/>
              <a:cs typeface="Arial"/>
            </a:endParaRPr>
          </a:p>
          <a:p>
            <a:pPr marL="0" indent="0">
              <a:buNone/>
            </a:pPr>
            <a:endParaRPr lang="en-US" dirty="0">
              <a:solidFill>
                <a:schemeClr val="tx1">
                  <a:lumMod val="50000"/>
                </a:schemeClr>
              </a:solidFill>
              <a:latin typeface="Times New Roman"/>
              <a:ea typeface="+mn-lt"/>
              <a:cs typeface="+mn-lt"/>
            </a:endParaRPr>
          </a:p>
          <a:p>
            <a:pPr marL="0" indent="0">
              <a:buNone/>
            </a:pPr>
            <a:endParaRPr lang="en-US" dirty="0">
              <a:solidFill>
                <a:schemeClr val="tx1">
                  <a:lumMod val="50000"/>
                </a:schemeClr>
              </a:solidFill>
              <a:latin typeface="Times New Roman"/>
              <a:ea typeface="+mn-lt"/>
              <a:cs typeface="+mn-lt"/>
            </a:endParaRPr>
          </a:p>
          <a:p>
            <a:pPr marL="0" indent="0">
              <a:buNone/>
            </a:pPr>
            <a:endParaRPr lang="en-US" dirty="0">
              <a:solidFill>
                <a:schemeClr val="tx1">
                  <a:lumMod val="50000"/>
                </a:schemeClr>
              </a:solidFill>
              <a:latin typeface="Times New Roman"/>
              <a:ea typeface="+mn-lt"/>
              <a:cs typeface="+mn-lt"/>
            </a:endParaRPr>
          </a:p>
          <a:p>
            <a:pPr marL="0" indent="0">
              <a:buNone/>
            </a:pPr>
            <a:br>
              <a:rPr lang="en-US" dirty="0">
                <a:solidFill>
                  <a:schemeClr val="tx1">
                    <a:lumMod val="50000"/>
                  </a:schemeClr>
                </a:solidFill>
                <a:latin typeface="Times New Roman"/>
                <a:ea typeface="+mn-lt"/>
                <a:cs typeface="+mn-lt"/>
              </a:rPr>
            </a:br>
            <a:endParaRPr lang="en-US">
              <a:solidFill>
                <a:schemeClr val="tx1">
                  <a:lumMod val="50000"/>
                </a:schemeClr>
              </a:solidFill>
              <a:latin typeface="Times New Roman"/>
              <a:ea typeface="+mn-lt"/>
              <a:cs typeface="+mn-lt"/>
            </a:endParaRPr>
          </a:p>
          <a:p>
            <a:endParaRPr lang="en-US" dirty="0">
              <a:cs typeface="Arial"/>
            </a:endParaRPr>
          </a:p>
        </p:txBody>
      </p:sp>
      <p:sp>
        <p:nvSpPr>
          <p:cNvPr id="4" name="Footer Placeholder 3">
            <a:extLst>
              <a:ext uri="{FF2B5EF4-FFF2-40B4-BE49-F238E27FC236}">
                <a16:creationId xmlns:a16="http://schemas.microsoft.com/office/drawing/2014/main" id="{D90C252C-4FF7-A019-033A-47E196A5E9DA}"/>
              </a:ext>
            </a:extLst>
          </p:cNvPr>
          <p:cNvSpPr>
            <a:spLocks noGrp="1"/>
          </p:cNvSpPr>
          <p:nvPr>
            <p:ph type="ftr" sz="quarter" idx="10"/>
          </p:nvPr>
        </p:nvSpPr>
        <p:spPr/>
        <p:txBody>
          <a:bodyPr/>
          <a:lstStyle/>
          <a:p>
            <a:fld id="{EB53C135-CEC6-A548-8917-8F7FEB82358B}" type="slidenum">
              <a:rPr lang="en-US" smtClean="0"/>
              <a:pPr/>
              <a:t>5</a:t>
            </a:fld>
            <a:endParaRPr lang="en-US" dirty="0"/>
          </a:p>
        </p:txBody>
      </p:sp>
      <p:pic>
        <p:nvPicPr>
          <p:cNvPr id="5" name="Picture 5" descr="A picture containing graphical user interface&#10;&#10;Description automatically generated">
            <a:extLst>
              <a:ext uri="{FF2B5EF4-FFF2-40B4-BE49-F238E27FC236}">
                <a16:creationId xmlns:a16="http://schemas.microsoft.com/office/drawing/2014/main" id="{75A318A5-ED8F-9DBC-8CF3-CB305EA9F9E8}"/>
              </a:ext>
            </a:extLst>
          </p:cNvPr>
          <p:cNvPicPr>
            <a:picLocks noChangeAspect="1"/>
          </p:cNvPicPr>
          <p:nvPr/>
        </p:nvPicPr>
        <p:blipFill>
          <a:blip r:embed="rId2"/>
          <a:stretch>
            <a:fillRect/>
          </a:stretch>
        </p:blipFill>
        <p:spPr>
          <a:xfrm>
            <a:off x="659851" y="4588266"/>
            <a:ext cx="2684016" cy="1913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picture containing text&#10;&#10;Description automatically generated">
            <a:extLst>
              <a:ext uri="{FF2B5EF4-FFF2-40B4-BE49-F238E27FC236}">
                <a16:creationId xmlns:a16="http://schemas.microsoft.com/office/drawing/2014/main" id="{FEA63001-7D19-7E4A-4DC0-2CFEE2079A01}"/>
              </a:ext>
            </a:extLst>
          </p:cNvPr>
          <p:cNvPicPr>
            <a:picLocks noChangeAspect="1"/>
          </p:cNvPicPr>
          <p:nvPr/>
        </p:nvPicPr>
        <p:blipFill>
          <a:blip r:embed="rId3"/>
          <a:stretch>
            <a:fillRect/>
          </a:stretch>
        </p:blipFill>
        <p:spPr>
          <a:xfrm>
            <a:off x="4128982" y="4525802"/>
            <a:ext cx="2400653" cy="1972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4287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343B-E1C6-2F81-173C-B32E94803110}"/>
              </a:ext>
            </a:extLst>
          </p:cNvPr>
          <p:cNvSpPr>
            <a:spLocks noGrp="1"/>
          </p:cNvSpPr>
          <p:nvPr>
            <p:ph type="title"/>
          </p:nvPr>
        </p:nvSpPr>
        <p:spPr/>
        <p:txBody>
          <a:bodyPr/>
          <a:lstStyle/>
          <a:p>
            <a:r>
              <a:rPr lang="en-US" dirty="0">
                <a:latin typeface="Georgia"/>
              </a:rPr>
              <a:t>Zero Padding</a:t>
            </a:r>
            <a:endParaRPr lang="en-US" dirty="0"/>
          </a:p>
        </p:txBody>
      </p:sp>
      <p:sp>
        <p:nvSpPr>
          <p:cNvPr id="3" name="Content Placeholder 2">
            <a:extLst>
              <a:ext uri="{FF2B5EF4-FFF2-40B4-BE49-F238E27FC236}">
                <a16:creationId xmlns:a16="http://schemas.microsoft.com/office/drawing/2014/main" id="{CE687E41-DCC2-BBEC-D1A1-63641E26B111}"/>
              </a:ext>
            </a:extLst>
          </p:cNvPr>
          <p:cNvSpPr>
            <a:spLocks noGrp="1"/>
          </p:cNvSpPr>
          <p:nvPr>
            <p:ph idx="1"/>
          </p:nvPr>
        </p:nvSpPr>
        <p:spPr/>
        <p:txBody>
          <a:bodyPr vert="horz" lIns="91440" tIns="45720" rIns="91440" bIns="45720" rtlCol="0" anchor="t">
            <a:noAutofit/>
          </a:bodyPr>
          <a:lstStyle/>
          <a:p>
            <a:pPr algn="just"/>
            <a:r>
              <a:rPr lang="en-US" dirty="0">
                <a:solidFill>
                  <a:schemeClr val="tx1">
                    <a:lumMod val="50000"/>
                  </a:schemeClr>
                </a:solidFill>
                <a:latin typeface="Times New Roman"/>
                <a:ea typeface="+mn-lt"/>
                <a:cs typeface="+mn-lt"/>
              </a:rPr>
              <a:t>In convolutional neural networks, zero-padding refers to surrounding a matrix with zeroes. This can help preserve features that exist at the edges of the original matrix and control the size of the output feature map.</a:t>
            </a:r>
            <a:endParaRPr lang="en-US" dirty="0">
              <a:solidFill>
                <a:schemeClr val="tx1">
                  <a:lumMod val="50000"/>
                </a:schemeClr>
              </a:solidFill>
              <a:latin typeface="Times New Roman"/>
              <a:cs typeface="Arial"/>
            </a:endParaRPr>
          </a:p>
          <a:p>
            <a:pPr algn="just"/>
            <a:r>
              <a:rPr lang="en-US" dirty="0">
                <a:solidFill>
                  <a:schemeClr val="tx1">
                    <a:lumMod val="50000"/>
                  </a:schemeClr>
                </a:solidFill>
                <a:latin typeface="Times New Roman"/>
                <a:ea typeface="+mn-lt"/>
                <a:cs typeface="+mn-lt"/>
              </a:rPr>
              <a:t>Zero padding occurs when we add a border of pixels all with value zero around the edges of the input images.</a:t>
            </a:r>
          </a:p>
          <a:p>
            <a:pPr algn="just"/>
            <a:r>
              <a:rPr lang="en-US" dirty="0">
                <a:solidFill>
                  <a:schemeClr val="tx1">
                    <a:lumMod val="50000"/>
                  </a:schemeClr>
                </a:solidFill>
                <a:latin typeface="Times New Roman"/>
                <a:ea typeface="+mn-lt"/>
                <a:cs typeface="+mn-lt"/>
              </a:rPr>
              <a:t>By using Zero Padding in the model, we obtained the test accuracy as :</a:t>
            </a:r>
            <a:endParaRPr lang="en-US">
              <a:solidFill>
                <a:schemeClr val="tx1">
                  <a:lumMod val="50000"/>
                </a:schemeClr>
              </a:solidFill>
              <a:latin typeface="Times New Roman"/>
              <a:ea typeface="+mn-lt"/>
              <a:cs typeface="+mn-lt"/>
            </a:endParaRPr>
          </a:p>
          <a:p>
            <a:pPr marL="0" indent="0" algn="just">
              <a:buNone/>
            </a:pPr>
            <a:r>
              <a:rPr lang="en-US" dirty="0">
                <a:solidFill>
                  <a:schemeClr val="tx1">
                    <a:lumMod val="50000"/>
                  </a:schemeClr>
                </a:solidFill>
                <a:latin typeface="Times New Roman"/>
                <a:ea typeface="+mn-lt"/>
                <a:cs typeface="+mn-lt"/>
              </a:rPr>
              <a:t>    86.9%.</a:t>
            </a:r>
          </a:p>
          <a:p>
            <a:pPr marL="0" indent="0" algn="just">
              <a:buNone/>
            </a:pPr>
            <a:endParaRPr lang="en-US" dirty="0">
              <a:solidFill>
                <a:schemeClr val="tx1">
                  <a:lumMod val="50000"/>
                </a:schemeClr>
              </a:solidFill>
              <a:latin typeface="Times New Roman"/>
              <a:ea typeface="+mn-lt"/>
              <a:cs typeface="+mn-lt"/>
            </a:endParaRPr>
          </a:p>
          <a:p>
            <a:pPr marL="0" indent="0" algn="just">
              <a:buNone/>
            </a:pPr>
            <a:endParaRPr lang="en-US" dirty="0">
              <a:solidFill>
                <a:srgbClr val="333333"/>
              </a:solidFill>
              <a:latin typeface="Times New Roman"/>
              <a:ea typeface="+mn-lt"/>
              <a:cs typeface="+mn-lt"/>
            </a:endParaRPr>
          </a:p>
          <a:p>
            <a:endParaRPr lang="en-US" dirty="0">
              <a:solidFill>
                <a:srgbClr val="666666"/>
              </a:solidFill>
              <a:latin typeface="Arial" panose="020B0604020202020204"/>
              <a:ea typeface="+mn-lt"/>
              <a:cs typeface="+mn-lt"/>
            </a:endParaRPr>
          </a:p>
        </p:txBody>
      </p:sp>
      <p:sp>
        <p:nvSpPr>
          <p:cNvPr id="4" name="Footer Placeholder 3">
            <a:extLst>
              <a:ext uri="{FF2B5EF4-FFF2-40B4-BE49-F238E27FC236}">
                <a16:creationId xmlns:a16="http://schemas.microsoft.com/office/drawing/2014/main" id="{F895D7CA-3FC7-FB84-2767-4FC27EE8A5C2}"/>
              </a:ext>
            </a:extLst>
          </p:cNvPr>
          <p:cNvSpPr>
            <a:spLocks noGrp="1"/>
          </p:cNvSpPr>
          <p:nvPr>
            <p:ph type="ftr" sz="quarter" idx="10"/>
          </p:nvPr>
        </p:nvSpPr>
        <p:spPr/>
        <p:txBody>
          <a:bodyPr/>
          <a:lstStyle/>
          <a:p>
            <a:fld id="{EB53C135-CEC6-A548-8917-8F7FEB82358B}" type="slidenum">
              <a:rPr lang="en-US" smtClean="0"/>
              <a:pPr/>
              <a:t>50</a:t>
            </a:fld>
            <a:endParaRPr lang="en-US" dirty="0"/>
          </a:p>
        </p:txBody>
      </p:sp>
    </p:spTree>
    <p:extLst>
      <p:ext uri="{BB962C8B-B14F-4D97-AF65-F5344CB8AC3E}">
        <p14:creationId xmlns:p14="http://schemas.microsoft.com/office/powerpoint/2010/main" val="1281993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9D7E-8A8C-8BA1-1888-D259223B2535}"/>
              </a:ext>
            </a:extLst>
          </p:cNvPr>
          <p:cNvSpPr>
            <a:spLocks noGrp="1"/>
          </p:cNvSpPr>
          <p:nvPr>
            <p:ph type="title"/>
          </p:nvPr>
        </p:nvSpPr>
        <p:spPr/>
        <p:txBody>
          <a:bodyPr/>
          <a:lstStyle/>
          <a:p>
            <a:r>
              <a:rPr lang="en-US" dirty="0">
                <a:latin typeface="Georgia"/>
              </a:rPr>
              <a:t>CNN</a:t>
            </a:r>
            <a:endParaRPr lang="en-US" dirty="0"/>
          </a:p>
        </p:txBody>
      </p:sp>
      <p:sp>
        <p:nvSpPr>
          <p:cNvPr id="3" name="Content Placeholder 2">
            <a:extLst>
              <a:ext uri="{FF2B5EF4-FFF2-40B4-BE49-F238E27FC236}">
                <a16:creationId xmlns:a16="http://schemas.microsoft.com/office/drawing/2014/main" id="{31A97B37-AF15-0C51-49B3-97016C9EB32F}"/>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cs typeface="Arial"/>
              </a:rPr>
              <a:t>Zero Padding:</a:t>
            </a:r>
          </a:p>
          <a:p>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986C3B45-A40E-294A-833B-2736D9FECE05}"/>
              </a:ext>
            </a:extLst>
          </p:cNvPr>
          <p:cNvSpPr>
            <a:spLocks noGrp="1"/>
          </p:cNvSpPr>
          <p:nvPr>
            <p:ph type="ftr" sz="quarter" idx="10"/>
          </p:nvPr>
        </p:nvSpPr>
        <p:spPr/>
        <p:txBody>
          <a:bodyPr/>
          <a:lstStyle/>
          <a:p>
            <a:fld id="{EB53C135-CEC6-A548-8917-8F7FEB82358B}" type="slidenum">
              <a:rPr lang="en-US" smtClean="0"/>
              <a:pPr/>
              <a:t>51</a:t>
            </a:fld>
            <a:endParaRPr lang="en-US" dirty="0"/>
          </a:p>
        </p:txBody>
      </p:sp>
      <p:pic>
        <p:nvPicPr>
          <p:cNvPr id="5" name="Picture 5" descr="A picture containing timeline&#10;&#10;Description automatically generated">
            <a:extLst>
              <a:ext uri="{FF2B5EF4-FFF2-40B4-BE49-F238E27FC236}">
                <a16:creationId xmlns:a16="http://schemas.microsoft.com/office/drawing/2014/main" id="{62F85351-BB7B-7F9C-2889-957F477A82ED}"/>
              </a:ext>
            </a:extLst>
          </p:cNvPr>
          <p:cNvPicPr>
            <a:picLocks noChangeAspect="1"/>
          </p:cNvPicPr>
          <p:nvPr/>
        </p:nvPicPr>
        <p:blipFill>
          <a:blip r:embed="rId2"/>
          <a:stretch>
            <a:fillRect/>
          </a:stretch>
        </p:blipFill>
        <p:spPr>
          <a:xfrm>
            <a:off x="2715702" y="2529416"/>
            <a:ext cx="3493875" cy="3966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102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F1B4-371B-5176-EB7D-2527B95B98C2}"/>
              </a:ext>
            </a:extLst>
          </p:cNvPr>
          <p:cNvSpPr>
            <a:spLocks noGrp="1"/>
          </p:cNvSpPr>
          <p:nvPr>
            <p:ph type="title"/>
          </p:nvPr>
        </p:nvSpPr>
        <p:spPr/>
        <p:txBody>
          <a:bodyPr/>
          <a:lstStyle/>
          <a:p>
            <a:r>
              <a:rPr lang="en-US" dirty="0">
                <a:latin typeface="Georgia"/>
              </a:rPr>
              <a:t>Zero Padding</a:t>
            </a:r>
            <a:endParaRPr lang="en-US" dirty="0"/>
          </a:p>
        </p:txBody>
      </p:sp>
      <p:pic>
        <p:nvPicPr>
          <p:cNvPr id="5" name="Picture 5" descr="Chart, line chart&#10;&#10;Description automatically generated">
            <a:extLst>
              <a:ext uri="{FF2B5EF4-FFF2-40B4-BE49-F238E27FC236}">
                <a16:creationId xmlns:a16="http://schemas.microsoft.com/office/drawing/2014/main" id="{3C932968-B9AA-4974-286E-12F3F77B01DA}"/>
              </a:ext>
            </a:extLst>
          </p:cNvPr>
          <p:cNvPicPr>
            <a:picLocks noGrp="1" noChangeAspect="1"/>
          </p:cNvPicPr>
          <p:nvPr>
            <p:ph idx="1"/>
          </p:nvPr>
        </p:nvPicPr>
        <p:blipFill>
          <a:blip r:embed="rId2"/>
          <a:stretch>
            <a:fillRect/>
          </a:stretch>
        </p:blipFill>
        <p:spPr>
          <a:xfrm>
            <a:off x="725281" y="2408933"/>
            <a:ext cx="5233930" cy="3903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74DD38A0-4400-C1D0-D129-3573F8CDF90F}"/>
              </a:ext>
            </a:extLst>
          </p:cNvPr>
          <p:cNvSpPr>
            <a:spLocks noGrp="1"/>
          </p:cNvSpPr>
          <p:nvPr>
            <p:ph type="ftr" sz="quarter" idx="10"/>
          </p:nvPr>
        </p:nvSpPr>
        <p:spPr/>
        <p:txBody>
          <a:bodyPr/>
          <a:lstStyle/>
          <a:p>
            <a:fld id="{EB53C135-CEC6-A548-8917-8F7FEB82358B}" type="slidenum">
              <a:rPr lang="en-US" smtClean="0"/>
              <a:pPr/>
              <a:t>52</a:t>
            </a:fld>
            <a:endParaRPr lang="en-US" dirty="0"/>
          </a:p>
        </p:txBody>
      </p:sp>
    </p:spTree>
    <p:extLst>
      <p:ext uri="{BB962C8B-B14F-4D97-AF65-F5344CB8AC3E}">
        <p14:creationId xmlns:p14="http://schemas.microsoft.com/office/powerpoint/2010/main" val="1431215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A845-73C8-A148-7EA3-E4796BAC7462}"/>
              </a:ext>
            </a:extLst>
          </p:cNvPr>
          <p:cNvSpPr>
            <a:spLocks noGrp="1"/>
          </p:cNvSpPr>
          <p:nvPr>
            <p:ph type="title"/>
          </p:nvPr>
        </p:nvSpPr>
        <p:spPr/>
        <p:txBody>
          <a:bodyPr/>
          <a:lstStyle/>
          <a:p>
            <a:r>
              <a:rPr lang="en-US" dirty="0">
                <a:latin typeface="Georgia"/>
              </a:rPr>
              <a:t>Zero Padding</a:t>
            </a:r>
            <a:endParaRPr lang="en-US" dirty="0"/>
          </a:p>
        </p:txBody>
      </p:sp>
      <p:pic>
        <p:nvPicPr>
          <p:cNvPr id="5" name="Picture 5" descr="Chart, line chart&#10;&#10;Description automatically generated">
            <a:extLst>
              <a:ext uri="{FF2B5EF4-FFF2-40B4-BE49-F238E27FC236}">
                <a16:creationId xmlns:a16="http://schemas.microsoft.com/office/drawing/2014/main" id="{4452F5A8-E8F0-B81F-9E75-D78DC66D2685}"/>
              </a:ext>
            </a:extLst>
          </p:cNvPr>
          <p:cNvPicPr>
            <a:picLocks noGrp="1" noChangeAspect="1"/>
          </p:cNvPicPr>
          <p:nvPr>
            <p:ph idx="1"/>
          </p:nvPr>
        </p:nvPicPr>
        <p:blipFill>
          <a:blip r:embed="rId2"/>
          <a:stretch>
            <a:fillRect/>
          </a:stretch>
        </p:blipFill>
        <p:spPr>
          <a:xfrm>
            <a:off x="655065" y="2247341"/>
            <a:ext cx="5283120" cy="4197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15FE5C7C-A904-A97D-DCA6-A0E23DCB4430}"/>
              </a:ext>
            </a:extLst>
          </p:cNvPr>
          <p:cNvSpPr>
            <a:spLocks noGrp="1"/>
          </p:cNvSpPr>
          <p:nvPr>
            <p:ph type="ftr" sz="quarter" idx="10"/>
          </p:nvPr>
        </p:nvSpPr>
        <p:spPr/>
        <p:txBody>
          <a:bodyPr/>
          <a:lstStyle/>
          <a:p>
            <a:fld id="{EB53C135-CEC6-A548-8917-8F7FEB82358B}" type="slidenum">
              <a:rPr lang="en-US" smtClean="0"/>
              <a:pPr/>
              <a:t>53</a:t>
            </a:fld>
            <a:endParaRPr lang="en-US" dirty="0"/>
          </a:p>
        </p:txBody>
      </p:sp>
    </p:spTree>
    <p:extLst>
      <p:ext uri="{BB962C8B-B14F-4D97-AF65-F5344CB8AC3E}">
        <p14:creationId xmlns:p14="http://schemas.microsoft.com/office/powerpoint/2010/main" val="1536907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1F7B-2112-5A43-1B38-DDE1EEAD0B5A}"/>
              </a:ext>
            </a:extLst>
          </p:cNvPr>
          <p:cNvSpPr>
            <a:spLocks noGrp="1"/>
          </p:cNvSpPr>
          <p:nvPr>
            <p:ph type="title"/>
          </p:nvPr>
        </p:nvSpPr>
        <p:spPr/>
        <p:txBody>
          <a:bodyPr/>
          <a:lstStyle/>
          <a:p>
            <a:r>
              <a:rPr lang="en-US" dirty="0">
                <a:latin typeface="Georgia"/>
              </a:rPr>
              <a:t>Dropout</a:t>
            </a:r>
            <a:endParaRPr lang="en-US" dirty="0"/>
          </a:p>
        </p:txBody>
      </p:sp>
      <p:sp>
        <p:nvSpPr>
          <p:cNvPr id="3" name="Content Placeholder 2">
            <a:extLst>
              <a:ext uri="{FF2B5EF4-FFF2-40B4-BE49-F238E27FC236}">
                <a16:creationId xmlns:a16="http://schemas.microsoft.com/office/drawing/2014/main" id="{423BE360-7FE9-FD50-EB95-4EADFED55284}"/>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During a neural network, "dropouts" refer to units (both visible and hidden) dropping out.</a:t>
            </a:r>
          </a:p>
          <a:p>
            <a:r>
              <a:rPr lang="en-US" dirty="0">
                <a:solidFill>
                  <a:schemeClr val="tx1">
                    <a:lumMod val="50000"/>
                  </a:schemeClr>
                </a:solidFill>
                <a:latin typeface="Times New Roman"/>
                <a:ea typeface="+mn-lt"/>
                <a:cs typeface="+mn-lt"/>
              </a:rPr>
              <a:t>The term dropout refers to ignoring units (i.e. neurons) during the training phase of a random set of neurons.</a:t>
            </a:r>
          </a:p>
          <a:p>
            <a:r>
              <a:rPr lang="en-US" dirty="0">
                <a:solidFill>
                  <a:schemeClr val="tx1">
                    <a:lumMod val="50000"/>
                  </a:schemeClr>
                </a:solidFill>
                <a:latin typeface="Times New Roman"/>
                <a:ea typeface="+mn-lt"/>
                <a:cs typeface="+mn-lt"/>
              </a:rPr>
              <a:t>When passing forward or backward, these units are not considered.</a:t>
            </a:r>
          </a:p>
          <a:p>
            <a:r>
              <a:rPr lang="en-US" dirty="0">
                <a:solidFill>
                  <a:schemeClr val="tx1">
                    <a:lumMod val="50000"/>
                  </a:schemeClr>
                </a:solidFill>
                <a:latin typeface="Times New Roman"/>
                <a:ea typeface="+mn-lt"/>
                <a:cs typeface="+mn-lt"/>
              </a:rPr>
              <a:t> Edges connected to a dropped-out node are also removed.</a:t>
            </a:r>
          </a:p>
        </p:txBody>
      </p:sp>
      <p:sp>
        <p:nvSpPr>
          <p:cNvPr id="4" name="Footer Placeholder 3">
            <a:extLst>
              <a:ext uri="{FF2B5EF4-FFF2-40B4-BE49-F238E27FC236}">
                <a16:creationId xmlns:a16="http://schemas.microsoft.com/office/drawing/2014/main" id="{F93082A9-6175-6AEA-2EE7-7C0E5A71B682}"/>
              </a:ext>
            </a:extLst>
          </p:cNvPr>
          <p:cNvSpPr>
            <a:spLocks noGrp="1"/>
          </p:cNvSpPr>
          <p:nvPr>
            <p:ph type="ftr" sz="quarter" idx="10"/>
          </p:nvPr>
        </p:nvSpPr>
        <p:spPr/>
        <p:txBody>
          <a:bodyPr/>
          <a:lstStyle/>
          <a:p>
            <a:fld id="{EB53C135-CEC6-A548-8917-8F7FEB82358B}" type="slidenum">
              <a:rPr lang="en-US" smtClean="0"/>
              <a:pPr/>
              <a:t>54</a:t>
            </a:fld>
            <a:endParaRPr lang="en-US" dirty="0"/>
          </a:p>
        </p:txBody>
      </p:sp>
    </p:spTree>
    <p:extLst>
      <p:ext uri="{BB962C8B-B14F-4D97-AF65-F5344CB8AC3E}">
        <p14:creationId xmlns:p14="http://schemas.microsoft.com/office/powerpoint/2010/main" val="2990776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508A-F61C-3869-B6C1-FE3336C3C3FD}"/>
              </a:ext>
            </a:extLst>
          </p:cNvPr>
          <p:cNvSpPr>
            <a:spLocks noGrp="1"/>
          </p:cNvSpPr>
          <p:nvPr>
            <p:ph type="title"/>
          </p:nvPr>
        </p:nvSpPr>
        <p:spPr/>
        <p:txBody>
          <a:bodyPr/>
          <a:lstStyle/>
          <a:p>
            <a:r>
              <a:rPr lang="en-US" dirty="0">
                <a:latin typeface="Georgia"/>
              </a:rPr>
              <a:t>Dropout</a:t>
            </a:r>
            <a:endParaRPr lang="en-US" dirty="0"/>
          </a:p>
        </p:txBody>
      </p:sp>
      <p:sp>
        <p:nvSpPr>
          <p:cNvPr id="3" name="Content Placeholder 2">
            <a:extLst>
              <a:ext uri="{FF2B5EF4-FFF2-40B4-BE49-F238E27FC236}">
                <a16:creationId xmlns:a16="http://schemas.microsoft.com/office/drawing/2014/main" id="{F377AB68-F673-F27D-09BE-6C8C2AE39BB1}"/>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Dropout – 0.001</a:t>
            </a:r>
            <a:endParaRPr lang="en-US" dirty="0">
              <a:solidFill>
                <a:schemeClr val="tx1">
                  <a:lumMod val="50000"/>
                </a:schemeClr>
              </a:solidFill>
              <a:latin typeface="Times New Roman"/>
            </a:endParaRPr>
          </a:p>
          <a:p>
            <a:r>
              <a:rPr lang="en-US" dirty="0">
                <a:solidFill>
                  <a:schemeClr val="tx1">
                    <a:lumMod val="50000"/>
                  </a:schemeClr>
                </a:solidFill>
                <a:latin typeface="Times New Roman"/>
                <a:cs typeface="Arial"/>
              </a:rPr>
              <a:t> Layers:</a:t>
            </a:r>
            <a:endParaRPr lang="en-US">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Conv2D(32) ; Conv2D(64)</a:t>
            </a:r>
            <a:endParaRPr lang="en-US">
              <a:solidFill>
                <a:schemeClr val="tx1">
                  <a:lumMod val="50000"/>
                </a:schemeClr>
              </a:solidFill>
              <a:latin typeface="Times New Roman"/>
              <a:cs typeface="Arial" panose="020B0604020202020204"/>
            </a:endParaRPr>
          </a:p>
          <a:p>
            <a:pPr>
              <a:buNone/>
            </a:pPr>
            <a:r>
              <a:rPr lang="en-US" dirty="0">
                <a:solidFill>
                  <a:schemeClr val="tx1">
                    <a:lumMod val="50000"/>
                  </a:schemeClr>
                </a:solidFill>
                <a:latin typeface="Times New Roman"/>
                <a:ea typeface="+mn-lt"/>
                <a:cs typeface="+mn-lt"/>
              </a:rPr>
              <a:t>   MaxPooling2D(</a:t>
            </a:r>
            <a:r>
              <a:rPr lang="en-US" dirty="0" err="1">
                <a:solidFill>
                  <a:schemeClr val="tx1">
                    <a:lumMod val="50000"/>
                  </a:schemeClr>
                </a:solidFill>
                <a:latin typeface="Times New Roman"/>
                <a:ea typeface="+mn-lt"/>
                <a:cs typeface="+mn-lt"/>
              </a:rPr>
              <a:t>pool_size</a:t>
            </a:r>
            <a:r>
              <a:rPr lang="en-US" dirty="0">
                <a:solidFill>
                  <a:schemeClr val="tx1">
                    <a:lumMod val="50000"/>
                  </a:schemeClr>
                </a:solidFill>
                <a:latin typeface="Times New Roman"/>
                <a:ea typeface="+mn-lt"/>
                <a:cs typeface="+mn-lt"/>
              </a:rPr>
              <a:t>=2))</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Dropout(0.001)</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MaxPooling2D(</a:t>
            </a:r>
            <a:r>
              <a:rPr lang="en-US" dirty="0" err="1">
                <a:solidFill>
                  <a:schemeClr val="tx1">
                    <a:lumMod val="50000"/>
                  </a:schemeClr>
                </a:solidFill>
                <a:latin typeface="Times New Roman"/>
                <a:ea typeface="+mn-lt"/>
                <a:cs typeface="+mn-lt"/>
              </a:rPr>
              <a:t>pool_size</a:t>
            </a:r>
            <a:r>
              <a:rPr lang="en-US" dirty="0">
                <a:solidFill>
                  <a:schemeClr val="tx1">
                    <a:lumMod val="50000"/>
                  </a:schemeClr>
                </a:solidFill>
                <a:latin typeface="Times New Roman"/>
                <a:ea typeface="+mn-lt"/>
                <a:cs typeface="+mn-lt"/>
              </a:rPr>
              <a:t>=2))</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Conv2D(128)</a:t>
            </a:r>
            <a:endParaRPr lang="en-US">
              <a:solidFill>
                <a:schemeClr val="tx1">
                  <a:lumMod val="50000"/>
                </a:schemeClr>
              </a:solidFill>
              <a:latin typeface="Times New Roman"/>
              <a:cs typeface="Arial" panose="020B0604020202020204"/>
            </a:endParaRPr>
          </a:p>
          <a:p>
            <a:pPr>
              <a:buNone/>
            </a:pPr>
            <a:r>
              <a:rPr lang="en-US" dirty="0">
                <a:solidFill>
                  <a:schemeClr val="tx1">
                    <a:lumMod val="50000"/>
                  </a:schemeClr>
                </a:solidFill>
                <a:latin typeface="Times New Roman"/>
                <a:ea typeface="+mn-lt"/>
                <a:cs typeface="+mn-lt"/>
              </a:rPr>
              <a:t>   Dropout(0.001)</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Dense(256) ; Dense(10)</a:t>
            </a:r>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C9E84BFC-5DD7-97C6-0128-75F1292305AC}"/>
              </a:ext>
            </a:extLst>
          </p:cNvPr>
          <p:cNvSpPr>
            <a:spLocks noGrp="1"/>
          </p:cNvSpPr>
          <p:nvPr>
            <p:ph type="ftr" sz="quarter" idx="10"/>
          </p:nvPr>
        </p:nvSpPr>
        <p:spPr/>
        <p:txBody>
          <a:bodyPr/>
          <a:lstStyle/>
          <a:p>
            <a:fld id="{EB53C135-CEC6-A548-8917-8F7FEB82358B}" type="slidenum">
              <a:rPr lang="en-US" smtClean="0"/>
              <a:pPr/>
              <a:t>55</a:t>
            </a:fld>
            <a:endParaRPr lang="en-US" dirty="0"/>
          </a:p>
        </p:txBody>
      </p:sp>
    </p:spTree>
    <p:extLst>
      <p:ext uri="{BB962C8B-B14F-4D97-AF65-F5344CB8AC3E}">
        <p14:creationId xmlns:p14="http://schemas.microsoft.com/office/powerpoint/2010/main" val="1257138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EC9A-3111-E4E2-6934-7F0272CDAA92}"/>
              </a:ext>
            </a:extLst>
          </p:cNvPr>
          <p:cNvSpPr>
            <a:spLocks noGrp="1"/>
          </p:cNvSpPr>
          <p:nvPr>
            <p:ph type="title"/>
          </p:nvPr>
        </p:nvSpPr>
        <p:spPr/>
        <p:txBody>
          <a:bodyPr/>
          <a:lstStyle/>
          <a:p>
            <a:r>
              <a:rPr lang="en-US" dirty="0">
                <a:latin typeface="Georgia"/>
              </a:rPr>
              <a:t>Dropout</a:t>
            </a:r>
            <a:endParaRPr lang="en-US" dirty="0"/>
          </a:p>
        </p:txBody>
      </p:sp>
      <p:pic>
        <p:nvPicPr>
          <p:cNvPr id="5" name="Picture 5" descr="Chart, line chart&#10;&#10;Description automatically generated">
            <a:extLst>
              <a:ext uri="{FF2B5EF4-FFF2-40B4-BE49-F238E27FC236}">
                <a16:creationId xmlns:a16="http://schemas.microsoft.com/office/drawing/2014/main" id="{4232B4C8-6B71-7F54-A1DD-A9A122363BF7}"/>
              </a:ext>
            </a:extLst>
          </p:cNvPr>
          <p:cNvPicPr>
            <a:picLocks noGrp="1" noChangeAspect="1"/>
          </p:cNvPicPr>
          <p:nvPr>
            <p:ph idx="1"/>
          </p:nvPr>
        </p:nvPicPr>
        <p:blipFill>
          <a:blip r:embed="rId2"/>
          <a:stretch>
            <a:fillRect/>
          </a:stretch>
        </p:blipFill>
        <p:spPr>
          <a:xfrm>
            <a:off x="735293" y="2345913"/>
            <a:ext cx="5074302" cy="396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C2CFCB8D-3F0B-A506-4AE9-CF6E6BFBD813}"/>
              </a:ext>
            </a:extLst>
          </p:cNvPr>
          <p:cNvSpPr>
            <a:spLocks noGrp="1"/>
          </p:cNvSpPr>
          <p:nvPr>
            <p:ph type="ftr" sz="quarter" idx="10"/>
          </p:nvPr>
        </p:nvSpPr>
        <p:spPr/>
        <p:txBody>
          <a:bodyPr/>
          <a:lstStyle/>
          <a:p>
            <a:fld id="{EB53C135-CEC6-A548-8917-8F7FEB82358B}" type="slidenum">
              <a:rPr lang="en-US" smtClean="0"/>
              <a:pPr/>
              <a:t>56</a:t>
            </a:fld>
            <a:endParaRPr lang="en-US" dirty="0"/>
          </a:p>
        </p:txBody>
      </p:sp>
    </p:spTree>
    <p:extLst>
      <p:ext uri="{BB962C8B-B14F-4D97-AF65-F5344CB8AC3E}">
        <p14:creationId xmlns:p14="http://schemas.microsoft.com/office/powerpoint/2010/main" val="1323012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2A2A-1580-D3D1-4D31-77BB965C38F8}"/>
              </a:ext>
            </a:extLst>
          </p:cNvPr>
          <p:cNvSpPr>
            <a:spLocks noGrp="1"/>
          </p:cNvSpPr>
          <p:nvPr>
            <p:ph type="title"/>
          </p:nvPr>
        </p:nvSpPr>
        <p:spPr/>
        <p:txBody>
          <a:bodyPr/>
          <a:lstStyle/>
          <a:p>
            <a:r>
              <a:rPr lang="en-US" dirty="0">
                <a:latin typeface="Georgia"/>
              </a:rPr>
              <a:t>Dropout</a:t>
            </a:r>
            <a:endParaRPr lang="en-US" dirty="0"/>
          </a:p>
        </p:txBody>
      </p:sp>
      <p:pic>
        <p:nvPicPr>
          <p:cNvPr id="5" name="Picture 5" descr="Chart, line chart&#10;&#10;Description automatically generated">
            <a:extLst>
              <a:ext uri="{FF2B5EF4-FFF2-40B4-BE49-F238E27FC236}">
                <a16:creationId xmlns:a16="http://schemas.microsoft.com/office/drawing/2014/main" id="{073D4C28-4638-C664-6989-E1048A64577A}"/>
              </a:ext>
            </a:extLst>
          </p:cNvPr>
          <p:cNvPicPr>
            <a:picLocks noGrp="1" noChangeAspect="1"/>
          </p:cNvPicPr>
          <p:nvPr>
            <p:ph idx="1"/>
          </p:nvPr>
        </p:nvPicPr>
        <p:blipFill>
          <a:blip r:embed="rId2"/>
          <a:stretch>
            <a:fillRect/>
          </a:stretch>
        </p:blipFill>
        <p:spPr>
          <a:xfrm>
            <a:off x="722279" y="2385026"/>
            <a:ext cx="4930314" cy="3813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52F1C24D-B3FA-06E0-A83A-5C471260FE76}"/>
              </a:ext>
            </a:extLst>
          </p:cNvPr>
          <p:cNvSpPr>
            <a:spLocks noGrp="1"/>
          </p:cNvSpPr>
          <p:nvPr>
            <p:ph type="ftr" sz="quarter" idx="10"/>
          </p:nvPr>
        </p:nvSpPr>
        <p:spPr/>
        <p:txBody>
          <a:bodyPr/>
          <a:lstStyle/>
          <a:p>
            <a:fld id="{EB53C135-CEC6-A548-8917-8F7FEB82358B}" type="slidenum">
              <a:rPr lang="en-US" smtClean="0"/>
              <a:pPr/>
              <a:t>57</a:t>
            </a:fld>
            <a:endParaRPr lang="en-US" dirty="0"/>
          </a:p>
        </p:txBody>
      </p:sp>
    </p:spTree>
    <p:extLst>
      <p:ext uri="{BB962C8B-B14F-4D97-AF65-F5344CB8AC3E}">
        <p14:creationId xmlns:p14="http://schemas.microsoft.com/office/powerpoint/2010/main" val="2646731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508A-F61C-3869-B6C1-FE3336C3C3FD}"/>
              </a:ext>
            </a:extLst>
          </p:cNvPr>
          <p:cNvSpPr>
            <a:spLocks noGrp="1"/>
          </p:cNvSpPr>
          <p:nvPr>
            <p:ph type="title"/>
          </p:nvPr>
        </p:nvSpPr>
        <p:spPr/>
        <p:txBody>
          <a:bodyPr/>
          <a:lstStyle/>
          <a:p>
            <a:r>
              <a:rPr lang="en-US" dirty="0">
                <a:latin typeface="Georgia"/>
              </a:rPr>
              <a:t>Dropout</a:t>
            </a:r>
            <a:endParaRPr lang="en-US" dirty="0"/>
          </a:p>
        </p:txBody>
      </p:sp>
      <p:sp>
        <p:nvSpPr>
          <p:cNvPr id="3" name="Content Placeholder 2">
            <a:extLst>
              <a:ext uri="{FF2B5EF4-FFF2-40B4-BE49-F238E27FC236}">
                <a16:creationId xmlns:a16="http://schemas.microsoft.com/office/drawing/2014/main" id="{F377AB68-F673-F27D-09BE-6C8C2AE39BB1}"/>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Dropout – 0.005</a:t>
            </a:r>
            <a:endParaRPr lang="en-US" dirty="0">
              <a:solidFill>
                <a:schemeClr val="tx1">
                  <a:lumMod val="50000"/>
                </a:schemeClr>
              </a:solidFill>
              <a:latin typeface="Times New Roman"/>
            </a:endParaRPr>
          </a:p>
          <a:p>
            <a:r>
              <a:rPr lang="en-US" dirty="0">
                <a:solidFill>
                  <a:schemeClr val="tx1">
                    <a:lumMod val="50000"/>
                  </a:schemeClr>
                </a:solidFill>
                <a:latin typeface="Times New Roman"/>
                <a:cs typeface="Arial"/>
              </a:rPr>
              <a:t> Layers:</a:t>
            </a:r>
            <a:endParaRPr lang="en-US">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Conv2D(32) ; Conv2D(64)</a:t>
            </a:r>
            <a:endParaRPr lang="en-US">
              <a:solidFill>
                <a:schemeClr val="tx1">
                  <a:lumMod val="50000"/>
                </a:schemeClr>
              </a:solidFill>
              <a:latin typeface="Times New Roman"/>
              <a:cs typeface="Arial" panose="020B0604020202020204"/>
            </a:endParaRPr>
          </a:p>
          <a:p>
            <a:pPr>
              <a:buNone/>
            </a:pPr>
            <a:r>
              <a:rPr lang="en-US" dirty="0">
                <a:solidFill>
                  <a:schemeClr val="tx1">
                    <a:lumMod val="50000"/>
                  </a:schemeClr>
                </a:solidFill>
                <a:latin typeface="Times New Roman"/>
                <a:ea typeface="+mn-lt"/>
                <a:cs typeface="+mn-lt"/>
              </a:rPr>
              <a:t>   MaxPooling2D(</a:t>
            </a:r>
            <a:r>
              <a:rPr lang="en-US" dirty="0" err="1">
                <a:solidFill>
                  <a:schemeClr val="tx1">
                    <a:lumMod val="50000"/>
                  </a:schemeClr>
                </a:solidFill>
                <a:latin typeface="Times New Roman"/>
                <a:ea typeface="+mn-lt"/>
                <a:cs typeface="+mn-lt"/>
              </a:rPr>
              <a:t>pool_size</a:t>
            </a:r>
            <a:r>
              <a:rPr lang="en-US" dirty="0">
                <a:solidFill>
                  <a:schemeClr val="tx1">
                    <a:lumMod val="50000"/>
                  </a:schemeClr>
                </a:solidFill>
                <a:latin typeface="Times New Roman"/>
                <a:ea typeface="+mn-lt"/>
                <a:cs typeface="+mn-lt"/>
              </a:rPr>
              <a:t>=2))</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Dropout(0.005)</a:t>
            </a:r>
            <a:endParaRPr lang="en-US" dirty="0">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MaxPooling2D(</a:t>
            </a:r>
            <a:r>
              <a:rPr lang="en-US" dirty="0" err="1">
                <a:solidFill>
                  <a:schemeClr val="tx1">
                    <a:lumMod val="50000"/>
                  </a:schemeClr>
                </a:solidFill>
                <a:latin typeface="Times New Roman"/>
                <a:ea typeface="+mn-lt"/>
                <a:cs typeface="+mn-lt"/>
              </a:rPr>
              <a:t>pool_size</a:t>
            </a:r>
            <a:r>
              <a:rPr lang="en-US" dirty="0">
                <a:solidFill>
                  <a:schemeClr val="tx1">
                    <a:lumMod val="50000"/>
                  </a:schemeClr>
                </a:solidFill>
                <a:latin typeface="Times New Roman"/>
                <a:ea typeface="+mn-lt"/>
                <a:cs typeface="+mn-lt"/>
              </a:rPr>
              <a:t>=2))</a:t>
            </a:r>
            <a:endParaRPr lang="en-US">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Conv2D(128)</a:t>
            </a:r>
            <a:endParaRPr lang="en-US">
              <a:solidFill>
                <a:schemeClr val="tx1">
                  <a:lumMod val="50000"/>
                </a:schemeClr>
              </a:solidFill>
              <a:latin typeface="Times New Roman"/>
              <a:cs typeface="Arial" panose="020B0604020202020204"/>
            </a:endParaRPr>
          </a:p>
          <a:p>
            <a:pPr>
              <a:buNone/>
            </a:pPr>
            <a:r>
              <a:rPr lang="en-US" dirty="0">
                <a:solidFill>
                  <a:schemeClr val="tx1">
                    <a:lumMod val="50000"/>
                  </a:schemeClr>
                </a:solidFill>
                <a:latin typeface="Times New Roman"/>
                <a:ea typeface="+mn-lt"/>
                <a:cs typeface="+mn-lt"/>
              </a:rPr>
              <a:t>   Dropout(0.005)</a:t>
            </a:r>
            <a:endParaRPr lang="en-US" dirty="0">
              <a:solidFill>
                <a:schemeClr val="tx1">
                  <a:lumMod val="50000"/>
                </a:schemeClr>
              </a:solidFill>
              <a:latin typeface="Times New Roman"/>
              <a:cs typeface="Times New Roman"/>
            </a:endParaRPr>
          </a:p>
          <a:p>
            <a:pPr>
              <a:buNone/>
            </a:pPr>
            <a:r>
              <a:rPr lang="en-US" dirty="0">
                <a:solidFill>
                  <a:schemeClr val="tx1">
                    <a:lumMod val="50000"/>
                  </a:schemeClr>
                </a:solidFill>
                <a:latin typeface="Times New Roman"/>
                <a:ea typeface="+mn-lt"/>
                <a:cs typeface="+mn-lt"/>
              </a:rPr>
              <a:t>   Dense(256) ; Dense(10)</a:t>
            </a:r>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C9E84BFC-5DD7-97C6-0128-75F1292305AC}"/>
              </a:ext>
            </a:extLst>
          </p:cNvPr>
          <p:cNvSpPr>
            <a:spLocks noGrp="1"/>
          </p:cNvSpPr>
          <p:nvPr>
            <p:ph type="ftr" sz="quarter" idx="10"/>
          </p:nvPr>
        </p:nvSpPr>
        <p:spPr/>
        <p:txBody>
          <a:bodyPr/>
          <a:lstStyle/>
          <a:p>
            <a:fld id="{EB53C135-CEC6-A548-8917-8F7FEB82358B}" type="slidenum">
              <a:rPr lang="en-US" smtClean="0"/>
              <a:pPr/>
              <a:t>58</a:t>
            </a:fld>
            <a:endParaRPr lang="en-US" dirty="0"/>
          </a:p>
        </p:txBody>
      </p:sp>
    </p:spTree>
    <p:extLst>
      <p:ext uri="{BB962C8B-B14F-4D97-AF65-F5344CB8AC3E}">
        <p14:creationId xmlns:p14="http://schemas.microsoft.com/office/powerpoint/2010/main" val="3118107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942F-5921-DD22-6E7B-5B5914BBEBB1}"/>
              </a:ext>
            </a:extLst>
          </p:cNvPr>
          <p:cNvSpPr>
            <a:spLocks noGrp="1"/>
          </p:cNvSpPr>
          <p:nvPr>
            <p:ph type="title"/>
          </p:nvPr>
        </p:nvSpPr>
        <p:spPr/>
        <p:txBody>
          <a:bodyPr/>
          <a:lstStyle/>
          <a:p>
            <a:r>
              <a:rPr lang="en-US" dirty="0">
                <a:latin typeface="Georgia"/>
              </a:rPr>
              <a:t>Dropout</a:t>
            </a:r>
            <a:endParaRPr lang="en-US" dirty="0"/>
          </a:p>
        </p:txBody>
      </p:sp>
      <p:pic>
        <p:nvPicPr>
          <p:cNvPr id="5" name="Picture 5" descr="Chart, line chart&#10;&#10;Description automatically generated">
            <a:extLst>
              <a:ext uri="{FF2B5EF4-FFF2-40B4-BE49-F238E27FC236}">
                <a16:creationId xmlns:a16="http://schemas.microsoft.com/office/drawing/2014/main" id="{73EDBF4E-2EE6-4127-B173-5B3C4D3AC45C}"/>
              </a:ext>
            </a:extLst>
          </p:cNvPr>
          <p:cNvPicPr>
            <a:picLocks noGrp="1" noChangeAspect="1"/>
          </p:cNvPicPr>
          <p:nvPr>
            <p:ph idx="1"/>
          </p:nvPr>
        </p:nvPicPr>
        <p:blipFill>
          <a:blip r:embed="rId2"/>
          <a:stretch>
            <a:fillRect/>
          </a:stretch>
        </p:blipFill>
        <p:spPr>
          <a:xfrm>
            <a:off x="837105" y="2402562"/>
            <a:ext cx="5077139" cy="403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5D33E2F0-6383-9C2B-1E4F-16A3E27F8D23}"/>
              </a:ext>
            </a:extLst>
          </p:cNvPr>
          <p:cNvSpPr>
            <a:spLocks noGrp="1"/>
          </p:cNvSpPr>
          <p:nvPr>
            <p:ph type="ftr" sz="quarter" idx="10"/>
          </p:nvPr>
        </p:nvSpPr>
        <p:spPr/>
        <p:txBody>
          <a:bodyPr/>
          <a:lstStyle/>
          <a:p>
            <a:fld id="{EB53C135-CEC6-A548-8917-8F7FEB82358B}" type="slidenum">
              <a:rPr lang="en-US" smtClean="0"/>
              <a:pPr/>
              <a:t>59</a:t>
            </a:fld>
            <a:endParaRPr lang="en-US" dirty="0"/>
          </a:p>
        </p:txBody>
      </p:sp>
    </p:spTree>
    <p:extLst>
      <p:ext uri="{BB962C8B-B14F-4D97-AF65-F5344CB8AC3E}">
        <p14:creationId xmlns:p14="http://schemas.microsoft.com/office/powerpoint/2010/main" val="77872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47E8-F501-B531-E52E-E2524D0BFDD2}"/>
              </a:ext>
            </a:extLst>
          </p:cNvPr>
          <p:cNvSpPr>
            <a:spLocks noGrp="1"/>
          </p:cNvSpPr>
          <p:nvPr>
            <p:ph type="title"/>
          </p:nvPr>
        </p:nvSpPr>
        <p:spPr>
          <a:xfrm>
            <a:off x="566928" y="1400513"/>
            <a:ext cx="6951472" cy="1089529"/>
          </a:xfrm>
        </p:spPr>
        <p:txBody>
          <a:bodyPr/>
          <a:lstStyle/>
          <a:p>
            <a:r>
              <a:rPr lang="en-US" dirty="0">
                <a:latin typeface="Georgia"/>
              </a:rPr>
              <a:t>Dataset Description</a:t>
            </a:r>
          </a:p>
          <a:p>
            <a:endParaRPr lang="en-US" dirty="0"/>
          </a:p>
        </p:txBody>
      </p:sp>
      <p:sp>
        <p:nvSpPr>
          <p:cNvPr id="3" name="Content Placeholder 2">
            <a:extLst>
              <a:ext uri="{FF2B5EF4-FFF2-40B4-BE49-F238E27FC236}">
                <a16:creationId xmlns:a16="http://schemas.microsoft.com/office/drawing/2014/main" id="{76115135-FF88-586B-7814-F3B35572B612}"/>
              </a:ext>
            </a:extLst>
          </p:cNvPr>
          <p:cNvSpPr>
            <a:spLocks noGrp="1"/>
          </p:cNvSpPr>
          <p:nvPr>
            <p:ph idx="1"/>
          </p:nvPr>
        </p:nvSpPr>
        <p:spPr/>
        <p:txBody>
          <a:bodyPr vert="horz" lIns="91440" tIns="45720" rIns="91440" bIns="45720" rtlCol="0" anchor="t">
            <a:noAutofit/>
          </a:bodyPr>
          <a:lstStyle/>
          <a:p>
            <a:r>
              <a:rPr lang="en-US" sz="2000" u="sng" dirty="0">
                <a:solidFill>
                  <a:schemeClr val="tx1">
                    <a:lumMod val="50000"/>
                  </a:schemeClr>
                </a:solidFill>
                <a:latin typeface="Times New Roman"/>
                <a:cs typeface="Times New Roman"/>
              </a:rPr>
              <a:t>Labels</a:t>
            </a:r>
            <a:endParaRPr lang="en-US" sz="2000" dirty="0">
              <a:solidFill>
                <a:schemeClr val="tx1">
                  <a:lumMod val="50000"/>
                </a:schemeClr>
              </a:solidFill>
              <a:cs typeface="Arial" panose="020B0604020202020204"/>
            </a:endParaRPr>
          </a:p>
          <a:p>
            <a:endParaRPr lang="en-US" u="sng" dirty="0">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Times New Roman"/>
              </a:rPr>
              <a:t>    2.  Pullover                                                3. Dress</a:t>
            </a:r>
          </a:p>
          <a:p>
            <a:pPr marL="0" indent="0">
              <a:buNone/>
            </a:pPr>
            <a:endParaRPr lang="en-US" u="sng" dirty="0">
              <a:solidFill>
                <a:schemeClr val="tx1">
                  <a:lumMod val="50000"/>
                </a:schemeClr>
              </a:solidFill>
              <a:latin typeface="Times New Roman"/>
              <a:cs typeface="Times New Roman"/>
            </a:endParaRPr>
          </a:p>
        </p:txBody>
      </p:sp>
      <p:sp>
        <p:nvSpPr>
          <p:cNvPr id="4" name="Footer Placeholder 3">
            <a:extLst>
              <a:ext uri="{FF2B5EF4-FFF2-40B4-BE49-F238E27FC236}">
                <a16:creationId xmlns:a16="http://schemas.microsoft.com/office/drawing/2014/main" id="{AF0053E9-F727-B9D7-8EFC-C3C10D71474F}"/>
              </a:ext>
            </a:extLst>
          </p:cNvPr>
          <p:cNvSpPr>
            <a:spLocks noGrp="1"/>
          </p:cNvSpPr>
          <p:nvPr>
            <p:ph type="ftr" sz="quarter" idx="10"/>
          </p:nvPr>
        </p:nvSpPr>
        <p:spPr/>
        <p:txBody>
          <a:bodyPr/>
          <a:lstStyle/>
          <a:p>
            <a:fld id="{EB53C135-CEC6-A548-8917-8F7FEB82358B}" type="slidenum">
              <a:rPr lang="en-US" smtClean="0"/>
              <a:pPr/>
              <a:t>6</a:t>
            </a:fld>
            <a:endParaRPr lang="en-US" dirty="0"/>
          </a:p>
        </p:txBody>
      </p:sp>
      <p:pic>
        <p:nvPicPr>
          <p:cNvPr id="5" name="Picture 5" descr="A picture containing text, crossword puzzle&#10;&#10;Description automatically generated">
            <a:extLst>
              <a:ext uri="{FF2B5EF4-FFF2-40B4-BE49-F238E27FC236}">
                <a16:creationId xmlns:a16="http://schemas.microsoft.com/office/drawing/2014/main" id="{CC1196F1-0B38-6AF3-CC21-38F912D92BC3}"/>
              </a:ext>
            </a:extLst>
          </p:cNvPr>
          <p:cNvPicPr>
            <a:picLocks noChangeAspect="1"/>
          </p:cNvPicPr>
          <p:nvPr/>
        </p:nvPicPr>
        <p:blipFill>
          <a:blip r:embed="rId2"/>
          <a:stretch>
            <a:fillRect/>
          </a:stretch>
        </p:blipFill>
        <p:spPr>
          <a:xfrm>
            <a:off x="819027" y="3564061"/>
            <a:ext cx="2095500" cy="2600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picture containing text, kitchen appliance&#10;&#10;Description automatically generated">
            <a:extLst>
              <a:ext uri="{FF2B5EF4-FFF2-40B4-BE49-F238E27FC236}">
                <a16:creationId xmlns:a16="http://schemas.microsoft.com/office/drawing/2014/main" id="{2A34F6AF-46F5-1071-9C9B-2ECDDB193CB1}"/>
              </a:ext>
            </a:extLst>
          </p:cNvPr>
          <p:cNvPicPr>
            <a:picLocks noChangeAspect="1"/>
          </p:cNvPicPr>
          <p:nvPr/>
        </p:nvPicPr>
        <p:blipFill>
          <a:blip r:embed="rId3"/>
          <a:stretch>
            <a:fillRect/>
          </a:stretch>
        </p:blipFill>
        <p:spPr>
          <a:xfrm>
            <a:off x="4197865" y="3495675"/>
            <a:ext cx="2009775" cy="2667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5690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BC40-B762-F8F3-3CA2-2224700A7190}"/>
              </a:ext>
            </a:extLst>
          </p:cNvPr>
          <p:cNvSpPr>
            <a:spLocks noGrp="1"/>
          </p:cNvSpPr>
          <p:nvPr>
            <p:ph type="title"/>
          </p:nvPr>
        </p:nvSpPr>
        <p:spPr/>
        <p:txBody>
          <a:bodyPr/>
          <a:lstStyle/>
          <a:p>
            <a:r>
              <a:rPr lang="en-US" dirty="0"/>
              <a:t>Dropout</a:t>
            </a:r>
          </a:p>
        </p:txBody>
      </p:sp>
      <p:pic>
        <p:nvPicPr>
          <p:cNvPr id="5" name="Picture 5" descr="Chart, line chart&#10;&#10;Description automatically generated">
            <a:extLst>
              <a:ext uri="{FF2B5EF4-FFF2-40B4-BE49-F238E27FC236}">
                <a16:creationId xmlns:a16="http://schemas.microsoft.com/office/drawing/2014/main" id="{8784B52B-E889-7997-E38A-8439B3F9B725}"/>
              </a:ext>
            </a:extLst>
          </p:cNvPr>
          <p:cNvPicPr>
            <a:picLocks noGrp="1" noChangeAspect="1"/>
          </p:cNvPicPr>
          <p:nvPr>
            <p:ph idx="1"/>
          </p:nvPr>
        </p:nvPicPr>
        <p:blipFill>
          <a:blip r:embed="rId2"/>
          <a:stretch>
            <a:fillRect/>
          </a:stretch>
        </p:blipFill>
        <p:spPr>
          <a:xfrm>
            <a:off x="706702" y="2443526"/>
            <a:ext cx="5080109" cy="3917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0CBCC9BC-4C78-7DF5-87EF-9FBE4A063219}"/>
              </a:ext>
            </a:extLst>
          </p:cNvPr>
          <p:cNvSpPr>
            <a:spLocks noGrp="1"/>
          </p:cNvSpPr>
          <p:nvPr>
            <p:ph type="ftr" sz="quarter" idx="10"/>
          </p:nvPr>
        </p:nvSpPr>
        <p:spPr/>
        <p:txBody>
          <a:bodyPr/>
          <a:lstStyle/>
          <a:p>
            <a:fld id="{EB53C135-CEC6-A548-8917-8F7FEB82358B}" type="slidenum">
              <a:rPr lang="en-US" smtClean="0"/>
              <a:pPr/>
              <a:t>60</a:t>
            </a:fld>
            <a:endParaRPr lang="en-US" dirty="0"/>
          </a:p>
        </p:txBody>
      </p:sp>
    </p:spTree>
    <p:extLst>
      <p:ext uri="{BB962C8B-B14F-4D97-AF65-F5344CB8AC3E}">
        <p14:creationId xmlns:p14="http://schemas.microsoft.com/office/powerpoint/2010/main" val="2104899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7690-43B5-9200-1F44-476736996BCE}"/>
              </a:ext>
            </a:extLst>
          </p:cNvPr>
          <p:cNvSpPr>
            <a:spLocks noGrp="1"/>
          </p:cNvSpPr>
          <p:nvPr>
            <p:ph type="title"/>
          </p:nvPr>
        </p:nvSpPr>
        <p:spPr/>
        <p:txBody>
          <a:bodyPr/>
          <a:lstStyle/>
          <a:p>
            <a:r>
              <a:rPr lang="en-US" dirty="0">
                <a:latin typeface="Georgia"/>
              </a:rPr>
              <a:t>Dropout</a:t>
            </a:r>
            <a:endParaRPr lang="en-US" dirty="0"/>
          </a:p>
        </p:txBody>
      </p:sp>
      <p:graphicFrame>
        <p:nvGraphicFramePr>
          <p:cNvPr id="5" name="Table 5">
            <a:extLst>
              <a:ext uri="{FF2B5EF4-FFF2-40B4-BE49-F238E27FC236}">
                <a16:creationId xmlns:a16="http://schemas.microsoft.com/office/drawing/2014/main" id="{E48C24EB-7B00-C15F-BA1F-076FB1693619}"/>
              </a:ext>
            </a:extLst>
          </p:cNvPr>
          <p:cNvGraphicFramePr>
            <a:graphicFrameLocks noGrp="1"/>
          </p:cNvGraphicFramePr>
          <p:nvPr>
            <p:ph idx="1"/>
            <p:extLst>
              <p:ext uri="{D42A27DB-BD31-4B8C-83A1-F6EECF244321}">
                <p14:modId xmlns:p14="http://schemas.microsoft.com/office/powerpoint/2010/main" val="3495673259"/>
              </p:ext>
            </p:extLst>
          </p:nvPr>
        </p:nvGraphicFramePr>
        <p:xfrm>
          <a:off x="566738" y="2851813"/>
          <a:ext cx="6596550" cy="2580686"/>
        </p:xfrm>
        <a:graphic>
          <a:graphicData uri="http://schemas.openxmlformats.org/drawingml/2006/table">
            <a:tbl>
              <a:tblPr firstRow="1" bandRow="1">
                <a:tableStyleId>{5C22544A-7EE6-4342-B048-85BDC9FD1C3A}</a:tableStyleId>
              </a:tblPr>
              <a:tblGrid>
                <a:gridCol w="2198850">
                  <a:extLst>
                    <a:ext uri="{9D8B030D-6E8A-4147-A177-3AD203B41FA5}">
                      <a16:colId xmlns:a16="http://schemas.microsoft.com/office/drawing/2014/main" val="1598344631"/>
                    </a:ext>
                  </a:extLst>
                </a:gridCol>
                <a:gridCol w="2198850">
                  <a:extLst>
                    <a:ext uri="{9D8B030D-6E8A-4147-A177-3AD203B41FA5}">
                      <a16:colId xmlns:a16="http://schemas.microsoft.com/office/drawing/2014/main" val="2305069007"/>
                    </a:ext>
                  </a:extLst>
                </a:gridCol>
                <a:gridCol w="2198850">
                  <a:extLst>
                    <a:ext uri="{9D8B030D-6E8A-4147-A177-3AD203B41FA5}">
                      <a16:colId xmlns:a16="http://schemas.microsoft.com/office/drawing/2014/main" val="3382276179"/>
                    </a:ext>
                  </a:extLst>
                </a:gridCol>
              </a:tblGrid>
              <a:tr h="868654">
                <a:tc>
                  <a:txBody>
                    <a:bodyPr/>
                    <a:lstStyle/>
                    <a:p>
                      <a:r>
                        <a:rPr lang="en-US" dirty="0"/>
                        <a:t>Technique</a:t>
                      </a:r>
                    </a:p>
                  </a:txBody>
                  <a:tcPr/>
                </a:tc>
                <a:tc>
                  <a:txBody>
                    <a:bodyPr/>
                    <a:lstStyle/>
                    <a:p>
                      <a:r>
                        <a:rPr lang="en-US" dirty="0"/>
                        <a:t>Percentage</a:t>
                      </a:r>
                    </a:p>
                  </a:txBody>
                  <a:tcPr/>
                </a:tc>
                <a:tc>
                  <a:txBody>
                    <a:bodyPr/>
                    <a:lstStyle/>
                    <a:p>
                      <a:r>
                        <a:rPr lang="en-US" dirty="0"/>
                        <a:t>Test Accuracy</a:t>
                      </a:r>
                    </a:p>
                  </a:txBody>
                  <a:tcPr/>
                </a:tc>
                <a:extLst>
                  <a:ext uri="{0D108BD9-81ED-4DB2-BD59-A6C34878D82A}">
                    <a16:rowId xmlns:a16="http://schemas.microsoft.com/office/drawing/2014/main" val="3618423064"/>
                  </a:ext>
                </a:extLst>
              </a:tr>
              <a:tr h="843378">
                <a:tc>
                  <a:txBody>
                    <a:bodyPr/>
                    <a:lstStyle/>
                    <a:p>
                      <a:r>
                        <a:rPr lang="en-US" dirty="0"/>
                        <a:t>Dropout</a:t>
                      </a:r>
                    </a:p>
                  </a:txBody>
                  <a:tcPr/>
                </a:tc>
                <a:tc>
                  <a:txBody>
                    <a:bodyPr/>
                    <a:lstStyle/>
                    <a:p>
                      <a:r>
                        <a:rPr lang="en-US" dirty="0"/>
                        <a:t>0.1</a:t>
                      </a:r>
                    </a:p>
                  </a:txBody>
                  <a:tcPr/>
                </a:tc>
                <a:tc>
                  <a:txBody>
                    <a:bodyPr/>
                    <a:lstStyle/>
                    <a:p>
                      <a:r>
                        <a:rPr lang="en-US" dirty="0"/>
                        <a:t>91.89 %</a:t>
                      </a:r>
                    </a:p>
                  </a:txBody>
                  <a:tcPr/>
                </a:tc>
                <a:extLst>
                  <a:ext uri="{0D108BD9-81ED-4DB2-BD59-A6C34878D82A}">
                    <a16:rowId xmlns:a16="http://schemas.microsoft.com/office/drawing/2014/main" val="2450784192"/>
                  </a:ext>
                </a:extLst>
              </a:tr>
              <a:tr h="868654">
                <a:tc>
                  <a:txBody>
                    <a:bodyPr/>
                    <a:lstStyle/>
                    <a:p>
                      <a:r>
                        <a:rPr lang="en-US" dirty="0"/>
                        <a:t>Dropout</a:t>
                      </a:r>
                    </a:p>
                  </a:txBody>
                  <a:tcPr/>
                </a:tc>
                <a:tc>
                  <a:txBody>
                    <a:bodyPr/>
                    <a:lstStyle/>
                    <a:p>
                      <a:r>
                        <a:rPr lang="en-US" dirty="0"/>
                        <a:t>0.5</a:t>
                      </a:r>
                    </a:p>
                  </a:txBody>
                  <a:tcPr/>
                </a:tc>
                <a:tc>
                  <a:txBody>
                    <a:bodyPr/>
                    <a:lstStyle/>
                    <a:p>
                      <a:r>
                        <a:rPr lang="en-US" dirty="0"/>
                        <a:t>90.79%</a:t>
                      </a:r>
                    </a:p>
                  </a:txBody>
                  <a:tcPr/>
                </a:tc>
                <a:extLst>
                  <a:ext uri="{0D108BD9-81ED-4DB2-BD59-A6C34878D82A}">
                    <a16:rowId xmlns:a16="http://schemas.microsoft.com/office/drawing/2014/main" val="2579301298"/>
                  </a:ext>
                </a:extLst>
              </a:tr>
            </a:tbl>
          </a:graphicData>
        </a:graphic>
      </p:graphicFrame>
      <p:sp>
        <p:nvSpPr>
          <p:cNvPr id="4" name="Footer Placeholder 3">
            <a:extLst>
              <a:ext uri="{FF2B5EF4-FFF2-40B4-BE49-F238E27FC236}">
                <a16:creationId xmlns:a16="http://schemas.microsoft.com/office/drawing/2014/main" id="{87756E54-3757-BE25-D3D4-65134EDCEFFC}"/>
              </a:ext>
            </a:extLst>
          </p:cNvPr>
          <p:cNvSpPr>
            <a:spLocks noGrp="1"/>
          </p:cNvSpPr>
          <p:nvPr>
            <p:ph type="ftr" sz="quarter" idx="10"/>
          </p:nvPr>
        </p:nvSpPr>
        <p:spPr/>
        <p:txBody>
          <a:bodyPr/>
          <a:lstStyle/>
          <a:p>
            <a:fld id="{EB53C135-CEC6-A548-8917-8F7FEB82358B}" type="slidenum">
              <a:rPr lang="en-US" smtClean="0"/>
              <a:pPr/>
              <a:t>61</a:t>
            </a:fld>
            <a:endParaRPr lang="en-US" dirty="0"/>
          </a:p>
        </p:txBody>
      </p:sp>
    </p:spTree>
    <p:extLst>
      <p:ext uri="{BB962C8B-B14F-4D97-AF65-F5344CB8AC3E}">
        <p14:creationId xmlns:p14="http://schemas.microsoft.com/office/powerpoint/2010/main" val="2710410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CF23-42DA-3B8F-ECFA-7F488179D0AC}"/>
              </a:ext>
            </a:extLst>
          </p:cNvPr>
          <p:cNvSpPr>
            <a:spLocks noGrp="1"/>
          </p:cNvSpPr>
          <p:nvPr>
            <p:ph type="title"/>
          </p:nvPr>
        </p:nvSpPr>
        <p:spPr/>
        <p:txBody>
          <a:bodyPr/>
          <a:lstStyle/>
          <a:p>
            <a:r>
              <a:rPr lang="en-US" dirty="0">
                <a:latin typeface="Georgia"/>
              </a:rPr>
              <a:t>Optimizer</a:t>
            </a:r>
            <a:endParaRPr lang="en-US" dirty="0"/>
          </a:p>
        </p:txBody>
      </p:sp>
      <p:sp>
        <p:nvSpPr>
          <p:cNvPr id="3" name="Content Placeholder 2">
            <a:extLst>
              <a:ext uri="{FF2B5EF4-FFF2-40B4-BE49-F238E27FC236}">
                <a16:creationId xmlns:a16="http://schemas.microsoft.com/office/drawing/2014/main" id="{B259CC4B-53A9-8CAC-26A8-EBB2CC0B7E41}"/>
              </a:ext>
            </a:extLst>
          </p:cNvPr>
          <p:cNvSpPr>
            <a:spLocks noGrp="1"/>
          </p:cNvSpPr>
          <p:nvPr>
            <p:ph idx="1"/>
          </p:nvPr>
        </p:nvSpPr>
        <p:spPr/>
        <p:txBody>
          <a:bodyPr vert="horz" lIns="91440" tIns="45720" rIns="91440" bIns="45720" rtlCol="0" anchor="t">
            <a:noAutofit/>
          </a:bodyPr>
          <a:lstStyle/>
          <a:p>
            <a:r>
              <a:rPr lang="en-US" b="1" dirty="0">
                <a:solidFill>
                  <a:schemeClr val="tx1">
                    <a:lumMod val="50000"/>
                  </a:schemeClr>
                </a:solidFill>
                <a:latin typeface="Times New Roman"/>
                <a:cs typeface="Arial"/>
              </a:rPr>
              <a:t>Model:</a:t>
            </a:r>
          </a:p>
          <a:p>
            <a:pPr marL="0" indent="0">
              <a:buNone/>
            </a:pPr>
            <a:r>
              <a:rPr lang="en-US" dirty="0">
                <a:solidFill>
                  <a:schemeClr val="tx1">
                    <a:lumMod val="50000"/>
                  </a:schemeClr>
                </a:solidFill>
                <a:latin typeface="Times New Roman"/>
                <a:cs typeface="Arial"/>
              </a:rPr>
              <a:t>   Optimizer = </a:t>
            </a:r>
            <a:r>
              <a:rPr lang="en-US" dirty="0" err="1">
                <a:solidFill>
                  <a:schemeClr val="tx1">
                    <a:lumMod val="50000"/>
                  </a:schemeClr>
                </a:solidFill>
                <a:latin typeface="Times New Roman"/>
                <a:cs typeface="Arial"/>
              </a:rPr>
              <a:t>Adadelta</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loss='</a:t>
            </a:r>
            <a:r>
              <a:rPr lang="en-US" dirty="0" err="1">
                <a:solidFill>
                  <a:schemeClr val="tx1">
                    <a:lumMod val="50000"/>
                  </a:schemeClr>
                </a:solidFill>
                <a:latin typeface="Times New Roman"/>
                <a:ea typeface="+mn-lt"/>
                <a:cs typeface="+mn-lt"/>
              </a:rPr>
              <a:t>categorical_crossentropy</a:t>
            </a:r>
            <a:endParaRPr lang="en-US" dirty="0">
              <a:solidFill>
                <a:schemeClr val="tx1">
                  <a:lumMod val="50000"/>
                </a:schemeClr>
              </a:solidFill>
              <a:latin typeface="Times New Roman"/>
              <a:ea typeface="+mn-lt"/>
              <a:cs typeface="+mn-lt"/>
            </a:endParaRPr>
          </a:p>
          <a:p>
            <a:pPr marL="0" indent="0">
              <a:buNone/>
            </a:pPr>
            <a:r>
              <a:rPr lang="en-US" dirty="0">
                <a:solidFill>
                  <a:schemeClr val="tx1">
                    <a:lumMod val="50000"/>
                  </a:schemeClr>
                </a:solidFill>
                <a:latin typeface="Times New Roman"/>
                <a:cs typeface="Arial"/>
              </a:rPr>
              <a:t>   Epoch = 10</a:t>
            </a:r>
          </a:p>
          <a:p>
            <a:pPr marL="0" indent="0">
              <a:buNone/>
            </a:pPr>
            <a:r>
              <a:rPr lang="en-US" dirty="0">
                <a:solidFill>
                  <a:schemeClr val="tx1">
                    <a:lumMod val="50000"/>
                  </a:schemeClr>
                </a:solidFill>
                <a:latin typeface="Times New Roman"/>
                <a:cs typeface="Arial"/>
              </a:rPr>
              <a:t>   </a:t>
            </a:r>
            <a:r>
              <a:rPr lang="en-US" dirty="0" err="1">
                <a:solidFill>
                  <a:schemeClr val="tx1">
                    <a:lumMod val="50000"/>
                  </a:schemeClr>
                </a:solidFill>
                <a:latin typeface="Times New Roman"/>
                <a:cs typeface="Arial"/>
              </a:rPr>
              <a:t>Batch_size</a:t>
            </a:r>
            <a:r>
              <a:rPr lang="en-US" dirty="0">
                <a:solidFill>
                  <a:schemeClr val="tx1">
                    <a:lumMod val="50000"/>
                  </a:schemeClr>
                </a:solidFill>
                <a:latin typeface="Times New Roman"/>
                <a:cs typeface="Arial"/>
              </a:rPr>
              <a:t> = 1000</a:t>
            </a:r>
          </a:p>
          <a:p>
            <a:pPr marL="0" indent="0">
              <a:buNone/>
            </a:pPr>
            <a:r>
              <a:rPr lang="en-US" dirty="0">
                <a:solidFill>
                  <a:schemeClr val="tx1">
                    <a:lumMod val="50000"/>
                  </a:schemeClr>
                </a:solidFill>
                <a:latin typeface="Times New Roman"/>
                <a:cs typeface="Arial"/>
              </a:rPr>
              <a:t>   Activation = </a:t>
            </a:r>
            <a:r>
              <a:rPr lang="en-US" dirty="0" err="1">
                <a:solidFill>
                  <a:schemeClr val="tx1">
                    <a:lumMod val="50000"/>
                  </a:schemeClr>
                </a:solidFill>
                <a:latin typeface="Times New Roman"/>
                <a:cs typeface="Arial"/>
              </a:rPr>
              <a:t>relu</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Activation = </a:t>
            </a:r>
            <a:r>
              <a:rPr lang="en-US" dirty="0" err="1">
                <a:solidFill>
                  <a:schemeClr val="tx1">
                    <a:lumMod val="50000"/>
                  </a:schemeClr>
                </a:solidFill>
                <a:latin typeface="Times New Roman"/>
                <a:cs typeface="Arial"/>
              </a:rPr>
              <a:t>softmax</a:t>
            </a:r>
            <a:r>
              <a:rPr lang="en-US" dirty="0">
                <a:solidFill>
                  <a:schemeClr val="tx1">
                    <a:lumMod val="50000"/>
                  </a:schemeClr>
                </a:solidFill>
                <a:latin typeface="Times New Roman"/>
                <a:cs typeface="Arial"/>
              </a:rPr>
              <a:t> ( Output layer)</a:t>
            </a:r>
            <a:endParaRPr lang="en-US" dirty="0">
              <a:solidFill>
                <a:schemeClr val="tx1">
                  <a:lumMod val="50000"/>
                </a:schemeClr>
              </a:solidFill>
              <a:latin typeface="Arial" panose="020B0604020202020204"/>
              <a:cs typeface="Arial"/>
            </a:endParaRPr>
          </a:p>
        </p:txBody>
      </p:sp>
      <p:sp>
        <p:nvSpPr>
          <p:cNvPr id="4" name="Footer Placeholder 3">
            <a:extLst>
              <a:ext uri="{FF2B5EF4-FFF2-40B4-BE49-F238E27FC236}">
                <a16:creationId xmlns:a16="http://schemas.microsoft.com/office/drawing/2014/main" id="{F5526B5F-75A3-61D0-8B6A-F3431F756B0E}"/>
              </a:ext>
            </a:extLst>
          </p:cNvPr>
          <p:cNvSpPr>
            <a:spLocks noGrp="1"/>
          </p:cNvSpPr>
          <p:nvPr>
            <p:ph type="ftr" sz="quarter" idx="10"/>
          </p:nvPr>
        </p:nvSpPr>
        <p:spPr/>
        <p:txBody>
          <a:bodyPr/>
          <a:lstStyle/>
          <a:p>
            <a:fld id="{EB53C135-CEC6-A548-8917-8F7FEB82358B}" type="slidenum">
              <a:rPr lang="en-US" smtClean="0"/>
              <a:pPr/>
              <a:t>62</a:t>
            </a:fld>
            <a:endParaRPr lang="en-US" dirty="0"/>
          </a:p>
        </p:txBody>
      </p:sp>
    </p:spTree>
    <p:extLst>
      <p:ext uri="{BB962C8B-B14F-4D97-AF65-F5344CB8AC3E}">
        <p14:creationId xmlns:p14="http://schemas.microsoft.com/office/powerpoint/2010/main" val="4007184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4817-99B6-6976-B3B9-6DC42AFB958F}"/>
              </a:ext>
            </a:extLst>
          </p:cNvPr>
          <p:cNvSpPr>
            <a:spLocks noGrp="1"/>
          </p:cNvSpPr>
          <p:nvPr>
            <p:ph type="title"/>
          </p:nvPr>
        </p:nvSpPr>
        <p:spPr/>
        <p:txBody>
          <a:bodyPr/>
          <a:lstStyle/>
          <a:p>
            <a:r>
              <a:rPr lang="en-US" dirty="0">
                <a:latin typeface="Georgia"/>
              </a:rPr>
              <a:t>Optimizer</a:t>
            </a:r>
            <a:endParaRPr lang="en-US" dirty="0"/>
          </a:p>
        </p:txBody>
      </p:sp>
      <p:pic>
        <p:nvPicPr>
          <p:cNvPr id="5" name="Picture 5" descr="Chart, line chart&#10;&#10;Description automatically generated">
            <a:extLst>
              <a:ext uri="{FF2B5EF4-FFF2-40B4-BE49-F238E27FC236}">
                <a16:creationId xmlns:a16="http://schemas.microsoft.com/office/drawing/2014/main" id="{D8D7DFDC-2734-A26D-993B-98C2ECADE8B2}"/>
              </a:ext>
            </a:extLst>
          </p:cNvPr>
          <p:cNvPicPr>
            <a:picLocks noGrp="1" noChangeAspect="1"/>
          </p:cNvPicPr>
          <p:nvPr>
            <p:ph idx="1"/>
          </p:nvPr>
        </p:nvPicPr>
        <p:blipFill>
          <a:blip r:embed="rId2"/>
          <a:stretch>
            <a:fillRect/>
          </a:stretch>
        </p:blipFill>
        <p:spPr>
          <a:xfrm>
            <a:off x="840265" y="2404616"/>
            <a:ext cx="4846274" cy="3778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A05762BE-BA59-0B01-E4B3-1984DF0BF774}"/>
              </a:ext>
            </a:extLst>
          </p:cNvPr>
          <p:cNvSpPr>
            <a:spLocks noGrp="1"/>
          </p:cNvSpPr>
          <p:nvPr>
            <p:ph type="ftr" sz="quarter" idx="10"/>
          </p:nvPr>
        </p:nvSpPr>
        <p:spPr/>
        <p:txBody>
          <a:bodyPr/>
          <a:lstStyle/>
          <a:p>
            <a:fld id="{EB53C135-CEC6-A548-8917-8F7FEB82358B}" type="slidenum">
              <a:rPr lang="en-US" smtClean="0"/>
              <a:pPr/>
              <a:t>63</a:t>
            </a:fld>
            <a:endParaRPr lang="en-US" dirty="0"/>
          </a:p>
        </p:txBody>
      </p:sp>
    </p:spTree>
    <p:extLst>
      <p:ext uri="{BB962C8B-B14F-4D97-AF65-F5344CB8AC3E}">
        <p14:creationId xmlns:p14="http://schemas.microsoft.com/office/powerpoint/2010/main" val="3659162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D2CC-F128-8E54-34BD-6F1553E859BA}"/>
              </a:ext>
            </a:extLst>
          </p:cNvPr>
          <p:cNvSpPr>
            <a:spLocks noGrp="1"/>
          </p:cNvSpPr>
          <p:nvPr>
            <p:ph type="title"/>
          </p:nvPr>
        </p:nvSpPr>
        <p:spPr/>
        <p:txBody>
          <a:bodyPr/>
          <a:lstStyle/>
          <a:p>
            <a:r>
              <a:rPr lang="en-US" dirty="0">
                <a:latin typeface="Georgia"/>
              </a:rPr>
              <a:t>Optimizer</a:t>
            </a:r>
            <a:endParaRPr lang="en-US" dirty="0"/>
          </a:p>
        </p:txBody>
      </p:sp>
      <p:pic>
        <p:nvPicPr>
          <p:cNvPr id="5" name="Picture 5" descr="Chart, line chart&#10;&#10;Description automatically generated">
            <a:extLst>
              <a:ext uri="{FF2B5EF4-FFF2-40B4-BE49-F238E27FC236}">
                <a16:creationId xmlns:a16="http://schemas.microsoft.com/office/drawing/2014/main" id="{6B7D68B5-D4BB-961C-1B9A-97F9E779A1F0}"/>
              </a:ext>
            </a:extLst>
          </p:cNvPr>
          <p:cNvPicPr>
            <a:picLocks noGrp="1" noChangeAspect="1"/>
          </p:cNvPicPr>
          <p:nvPr>
            <p:ph idx="1"/>
          </p:nvPr>
        </p:nvPicPr>
        <p:blipFill>
          <a:blip r:embed="rId2"/>
          <a:stretch>
            <a:fillRect/>
          </a:stretch>
        </p:blipFill>
        <p:spPr>
          <a:xfrm>
            <a:off x="877912" y="2317896"/>
            <a:ext cx="4701520" cy="3848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9ABD7B18-6022-CE41-791E-7C3D8B007C8B}"/>
              </a:ext>
            </a:extLst>
          </p:cNvPr>
          <p:cNvSpPr>
            <a:spLocks noGrp="1"/>
          </p:cNvSpPr>
          <p:nvPr>
            <p:ph type="ftr" sz="quarter" idx="10"/>
          </p:nvPr>
        </p:nvSpPr>
        <p:spPr/>
        <p:txBody>
          <a:bodyPr/>
          <a:lstStyle/>
          <a:p>
            <a:fld id="{EB53C135-CEC6-A548-8917-8F7FEB82358B}" type="slidenum">
              <a:rPr lang="en-US" smtClean="0"/>
              <a:pPr/>
              <a:t>64</a:t>
            </a:fld>
            <a:endParaRPr lang="en-US" dirty="0"/>
          </a:p>
        </p:txBody>
      </p:sp>
    </p:spTree>
    <p:extLst>
      <p:ext uri="{BB962C8B-B14F-4D97-AF65-F5344CB8AC3E}">
        <p14:creationId xmlns:p14="http://schemas.microsoft.com/office/powerpoint/2010/main" val="2615818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096F-FD3F-D936-2E11-3084B055A8C5}"/>
              </a:ext>
            </a:extLst>
          </p:cNvPr>
          <p:cNvSpPr>
            <a:spLocks noGrp="1"/>
          </p:cNvSpPr>
          <p:nvPr>
            <p:ph type="title"/>
          </p:nvPr>
        </p:nvSpPr>
        <p:spPr/>
        <p:txBody>
          <a:bodyPr/>
          <a:lstStyle/>
          <a:p>
            <a:r>
              <a:rPr lang="en-US" dirty="0" err="1">
                <a:latin typeface="Georgia"/>
              </a:rPr>
              <a:t>AlexNet</a:t>
            </a:r>
            <a:endParaRPr lang="en-US" dirty="0" err="1"/>
          </a:p>
        </p:txBody>
      </p:sp>
      <p:sp>
        <p:nvSpPr>
          <p:cNvPr id="3" name="Content Placeholder 2">
            <a:extLst>
              <a:ext uri="{FF2B5EF4-FFF2-40B4-BE49-F238E27FC236}">
                <a16:creationId xmlns:a16="http://schemas.microsoft.com/office/drawing/2014/main" id="{727B2C76-9A8B-7121-FE33-D74F1EDEC5FC}"/>
              </a:ext>
            </a:extLst>
          </p:cNvPr>
          <p:cNvSpPr>
            <a:spLocks noGrp="1"/>
          </p:cNvSpPr>
          <p:nvPr>
            <p:ph idx="1"/>
          </p:nvPr>
        </p:nvSpPr>
        <p:spPr/>
        <p:txBody>
          <a:bodyPr vert="horz" lIns="91440" tIns="45720" rIns="91440" bIns="45720" rtlCol="0" anchor="t">
            <a:noAutofit/>
          </a:bodyPr>
          <a:lstStyle/>
          <a:p>
            <a:pPr>
              <a:buFont typeface="Arial"/>
              <a:buChar char="•"/>
            </a:pPr>
            <a:r>
              <a:rPr lang="en-US" dirty="0">
                <a:ea typeface="+mn-lt"/>
                <a:cs typeface="+mn-lt"/>
              </a:rPr>
              <a:t>Eight layers make up the architecture: five convolutional layers and three fully-connected layers.</a:t>
            </a:r>
            <a:endParaRPr lang="en-US" dirty="0"/>
          </a:p>
          <a:p>
            <a:pPr>
              <a:buFont typeface="Arial"/>
              <a:buChar char="•"/>
            </a:pPr>
            <a:r>
              <a:rPr lang="en-US" dirty="0">
                <a:ea typeface="+mn-lt"/>
                <a:cs typeface="+mn-lt"/>
              </a:rPr>
              <a:t>The </a:t>
            </a:r>
            <a:r>
              <a:rPr lang="en-US" dirty="0" err="1">
                <a:ea typeface="+mn-lt"/>
                <a:cs typeface="+mn-lt"/>
              </a:rPr>
              <a:t>AlexNet</a:t>
            </a:r>
            <a:r>
              <a:rPr lang="en-US" dirty="0">
                <a:ea typeface="+mn-lt"/>
                <a:cs typeface="+mn-lt"/>
              </a:rPr>
              <a:t> model is extremely powerful and capable of achieving high accuracy on challenging datasets.</a:t>
            </a:r>
            <a:endParaRPr lang="en-US" dirty="0"/>
          </a:p>
          <a:p>
            <a:pPr>
              <a:buFont typeface="Arial"/>
              <a:buChar char="•"/>
            </a:pPr>
            <a:r>
              <a:rPr lang="en-US" dirty="0" err="1">
                <a:cs typeface="Arial"/>
              </a:rPr>
              <a:t>AlexNet's</a:t>
            </a:r>
            <a:r>
              <a:rPr lang="en-US" dirty="0">
                <a:cs typeface="Arial"/>
              </a:rPr>
              <a:t> performance will drastically suffer if any of the convolutional layers are removed.</a:t>
            </a:r>
          </a:p>
          <a:p>
            <a:pPr>
              <a:buFont typeface="Arial"/>
              <a:buChar char="•"/>
            </a:pPr>
            <a:r>
              <a:rPr lang="en-US" dirty="0" err="1">
                <a:cs typeface="Arial"/>
              </a:rPr>
              <a:t>AlexNet</a:t>
            </a:r>
            <a:r>
              <a:rPr lang="en-US" dirty="0">
                <a:cs typeface="Arial"/>
              </a:rPr>
              <a:t> is a leading architecture for any object-detection task.</a:t>
            </a:r>
          </a:p>
          <a:p>
            <a:pPr marL="0" indent="0">
              <a:buNone/>
            </a:pPr>
            <a:br>
              <a:rPr lang="en-US" dirty="0"/>
            </a:br>
            <a:endParaRPr lang="en-US">
              <a:cs typeface="Arial" panose="020B0604020202020204"/>
            </a:endParaRPr>
          </a:p>
          <a:p>
            <a:endParaRPr lang="en-US" dirty="0">
              <a:solidFill>
                <a:schemeClr val="tx1">
                  <a:lumMod val="50000"/>
                </a:schemeClr>
              </a:solidFill>
              <a:latin typeface="Times New Roman"/>
              <a:ea typeface="+mn-lt"/>
              <a:cs typeface="+mn-lt"/>
            </a:endParaRPr>
          </a:p>
        </p:txBody>
      </p:sp>
      <p:sp>
        <p:nvSpPr>
          <p:cNvPr id="4" name="Footer Placeholder 3">
            <a:extLst>
              <a:ext uri="{FF2B5EF4-FFF2-40B4-BE49-F238E27FC236}">
                <a16:creationId xmlns:a16="http://schemas.microsoft.com/office/drawing/2014/main" id="{153105BF-ED37-6C30-CBA4-D1CF97262C82}"/>
              </a:ext>
            </a:extLst>
          </p:cNvPr>
          <p:cNvSpPr>
            <a:spLocks noGrp="1"/>
          </p:cNvSpPr>
          <p:nvPr>
            <p:ph type="ftr" sz="quarter" idx="10"/>
          </p:nvPr>
        </p:nvSpPr>
        <p:spPr/>
        <p:txBody>
          <a:bodyPr/>
          <a:lstStyle/>
          <a:p>
            <a:fld id="{EB53C135-CEC6-A548-8917-8F7FEB82358B}" type="slidenum">
              <a:rPr lang="en-US" smtClean="0"/>
              <a:pPr/>
              <a:t>65</a:t>
            </a:fld>
            <a:endParaRPr lang="en-US" dirty="0"/>
          </a:p>
        </p:txBody>
      </p:sp>
    </p:spTree>
    <p:extLst>
      <p:ext uri="{BB962C8B-B14F-4D97-AF65-F5344CB8AC3E}">
        <p14:creationId xmlns:p14="http://schemas.microsoft.com/office/powerpoint/2010/main" val="25212044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EB31-7CC9-38E6-01EB-0790FA5CA588}"/>
              </a:ext>
            </a:extLst>
          </p:cNvPr>
          <p:cNvSpPr>
            <a:spLocks noGrp="1"/>
          </p:cNvSpPr>
          <p:nvPr>
            <p:ph type="title"/>
          </p:nvPr>
        </p:nvSpPr>
        <p:spPr/>
        <p:txBody>
          <a:bodyPr/>
          <a:lstStyle/>
          <a:p>
            <a:r>
              <a:rPr lang="en-US" dirty="0" err="1">
                <a:latin typeface="Georgia"/>
              </a:rPr>
              <a:t>AlexNet</a:t>
            </a:r>
            <a:endParaRPr lang="en-US" dirty="0" err="1"/>
          </a:p>
        </p:txBody>
      </p:sp>
      <p:sp>
        <p:nvSpPr>
          <p:cNvPr id="3" name="Content Placeholder 2">
            <a:extLst>
              <a:ext uri="{FF2B5EF4-FFF2-40B4-BE49-F238E27FC236}">
                <a16:creationId xmlns:a16="http://schemas.microsoft.com/office/drawing/2014/main" id="{FE70FE52-258B-360B-E1CD-A1DBBC93E8E4}"/>
              </a:ext>
            </a:extLst>
          </p:cNvPr>
          <p:cNvSpPr>
            <a:spLocks noGrp="1"/>
          </p:cNvSpPr>
          <p:nvPr>
            <p:ph idx="1"/>
          </p:nvPr>
        </p:nvSpPr>
        <p:spPr/>
        <p:txBody>
          <a:bodyPr vert="horz" lIns="91440" tIns="45720" rIns="91440" bIns="45720" rtlCol="0" anchor="t">
            <a:noAutofit/>
          </a:bodyPr>
          <a:lstStyle/>
          <a:p>
            <a:r>
              <a:rPr lang="en-US" dirty="0">
                <a:cs typeface="Arial"/>
              </a:rPr>
              <a:t>Model:</a:t>
            </a:r>
          </a:p>
          <a:p>
            <a:pPr marL="0" indent="0">
              <a:buNone/>
            </a:pPr>
            <a:r>
              <a:rPr lang="en-US" dirty="0">
                <a:cs typeface="Arial"/>
              </a:rPr>
              <a:t>   Optimizer = </a:t>
            </a:r>
            <a:r>
              <a:rPr lang="en-US" dirty="0" err="1">
                <a:cs typeface="Arial"/>
              </a:rPr>
              <a:t>adam</a:t>
            </a:r>
            <a:endParaRPr lang="en-US">
              <a:cs typeface="Arial"/>
            </a:endParaRPr>
          </a:p>
          <a:p>
            <a:pPr marL="0" indent="0">
              <a:buNone/>
            </a:pPr>
            <a:r>
              <a:rPr lang="en-US" dirty="0">
                <a:cs typeface="Arial"/>
              </a:rPr>
              <a:t>   </a:t>
            </a:r>
            <a:r>
              <a:rPr lang="en-US" dirty="0">
                <a:ea typeface="+mn-lt"/>
                <a:cs typeface="+mn-lt"/>
              </a:rPr>
              <a:t>loss='</a:t>
            </a:r>
            <a:r>
              <a:rPr lang="en-US" dirty="0" err="1">
                <a:ea typeface="+mn-lt"/>
                <a:cs typeface="+mn-lt"/>
              </a:rPr>
              <a:t>categorical_crossentropy</a:t>
            </a:r>
            <a:r>
              <a:rPr lang="en-US" dirty="0">
                <a:ea typeface="+mn-lt"/>
                <a:cs typeface="+mn-lt"/>
              </a:rPr>
              <a:t>'</a:t>
            </a:r>
            <a:endParaRPr lang="en-US" dirty="0">
              <a:cs typeface="Arial"/>
            </a:endParaRPr>
          </a:p>
          <a:p>
            <a:pPr marL="0" indent="0">
              <a:buNone/>
            </a:pPr>
            <a:r>
              <a:rPr lang="en-US" dirty="0">
                <a:cs typeface="Arial"/>
              </a:rPr>
              <a:t>   </a:t>
            </a:r>
            <a:r>
              <a:rPr lang="en-US" dirty="0">
                <a:ea typeface="+mn-lt"/>
                <a:cs typeface="+mn-lt"/>
              </a:rPr>
              <a:t>activation='</a:t>
            </a:r>
            <a:r>
              <a:rPr lang="en-US" dirty="0" err="1">
                <a:ea typeface="+mn-lt"/>
                <a:cs typeface="+mn-lt"/>
              </a:rPr>
              <a:t>relu</a:t>
            </a:r>
            <a:r>
              <a:rPr lang="en-US" dirty="0">
                <a:ea typeface="+mn-lt"/>
                <a:cs typeface="+mn-lt"/>
              </a:rPr>
              <a:t>' </a:t>
            </a:r>
            <a:endParaRPr lang="en-US">
              <a:cs typeface="Arial"/>
            </a:endParaRPr>
          </a:p>
          <a:p>
            <a:pPr marL="0" indent="0">
              <a:buNone/>
            </a:pPr>
            <a:r>
              <a:rPr lang="en-US" dirty="0">
                <a:cs typeface="Arial"/>
              </a:rPr>
              <a:t>   activation = '</a:t>
            </a:r>
            <a:r>
              <a:rPr lang="en-US" dirty="0" err="1">
                <a:cs typeface="Arial"/>
              </a:rPr>
              <a:t>softmax</a:t>
            </a:r>
            <a:r>
              <a:rPr lang="en-US" dirty="0">
                <a:cs typeface="Arial"/>
              </a:rPr>
              <a:t>' (</a:t>
            </a:r>
            <a:r>
              <a:rPr lang="en-US" dirty="0" err="1">
                <a:cs typeface="Arial"/>
              </a:rPr>
              <a:t>Ouput</a:t>
            </a:r>
            <a:r>
              <a:rPr lang="en-US" dirty="0">
                <a:cs typeface="Arial"/>
              </a:rPr>
              <a:t> Dense layer)</a:t>
            </a:r>
          </a:p>
          <a:p>
            <a:pPr marL="0" indent="0">
              <a:buNone/>
            </a:pPr>
            <a:r>
              <a:rPr lang="en-US" dirty="0">
                <a:cs typeface="Arial"/>
              </a:rPr>
              <a:t>   Dropout = 0.5</a:t>
            </a:r>
          </a:p>
          <a:p>
            <a:pPr marL="0" indent="0">
              <a:buNone/>
            </a:pPr>
            <a:r>
              <a:rPr lang="en-US" dirty="0">
                <a:cs typeface="Arial"/>
              </a:rPr>
              <a:t>   </a:t>
            </a:r>
            <a:r>
              <a:rPr lang="en-US" dirty="0" err="1">
                <a:cs typeface="Arial"/>
              </a:rPr>
              <a:t>Poolsize</a:t>
            </a:r>
            <a:r>
              <a:rPr lang="en-US" dirty="0">
                <a:cs typeface="Arial"/>
              </a:rPr>
              <a:t> = 3 for MaxPooling2D</a:t>
            </a:r>
          </a:p>
          <a:p>
            <a:pPr marL="0" indent="0">
              <a:buNone/>
            </a:pPr>
            <a:r>
              <a:rPr lang="en-US" dirty="0">
                <a:cs typeface="Arial"/>
              </a:rPr>
              <a:t>   Accuracy on test data: 80.31%%</a:t>
            </a:r>
          </a:p>
          <a:p>
            <a:pPr marL="0" indent="0">
              <a:buNone/>
            </a:pPr>
            <a:r>
              <a:rPr lang="en-US" dirty="0">
                <a:cs typeface="Arial"/>
              </a:rPr>
              <a:t>   </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AC9AAF0D-B627-D91B-1A16-6CAAF8C07119}"/>
              </a:ext>
            </a:extLst>
          </p:cNvPr>
          <p:cNvSpPr>
            <a:spLocks noGrp="1"/>
          </p:cNvSpPr>
          <p:nvPr>
            <p:ph type="ftr" sz="quarter" idx="10"/>
          </p:nvPr>
        </p:nvSpPr>
        <p:spPr/>
        <p:txBody>
          <a:bodyPr/>
          <a:lstStyle/>
          <a:p>
            <a:fld id="{EB53C135-CEC6-A548-8917-8F7FEB82358B}" type="slidenum">
              <a:rPr lang="en-US" smtClean="0"/>
              <a:pPr/>
              <a:t>66</a:t>
            </a:fld>
            <a:endParaRPr lang="en-US" dirty="0"/>
          </a:p>
        </p:txBody>
      </p:sp>
    </p:spTree>
    <p:extLst>
      <p:ext uri="{BB962C8B-B14F-4D97-AF65-F5344CB8AC3E}">
        <p14:creationId xmlns:p14="http://schemas.microsoft.com/office/powerpoint/2010/main" val="104683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4CB4D-7852-0815-0540-E99D12C998FB}"/>
              </a:ext>
            </a:extLst>
          </p:cNvPr>
          <p:cNvSpPr>
            <a:spLocks noGrp="1"/>
          </p:cNvSpPr>
          <p:nvPr>
            <p:ph type="title"/>
          </p:nvPr>
        </p:nvSpPr>
        <p:spPr/>
        <p:txBody>
          <a:bodyPr/>
          <a:lstStyle/>
          <a:p>
            <a:r>
              <a:rPr lang="en-US" dirty="0" err="1">
                <a:latin typeface="Georgia"/>
              </a:rPr>
              <a:t>AlexNet</a:t>
            </a:r>
            <a:endParaRPr lang="en-US" dirty="0" err="1"/>
          </a:p>
        </p:txBody>
      </p:sp>
      <p:sp>
        <p:nvSpPr>
          <p:cNvPr id="4" name="Footer Placeholder 3">
            <a:extLst>
              <a:ext uri="{FF2B5EF4-FFF2-40B4-BE49-F238E27FC236}">
                <a16:creationId xmlns:a16="http://schemas.microsoft.com/office/drawing/2014/main" id="{8F37018F-FF49-4549-125A-B816586DA9C4}"/>
              </a:ext>
            </a:extLst>
          </p:cNvPr>
          <p:cNvSpPr>
            <a:spLocks noGrp="1"/>
          </p:cNvSpPr>
          <p:nvPr>
            <p:ph type="ftr" sz="quarter" idx="10"/>
          </p:nvPr>
        </p:nvSpPr>
        <p:spPr/>
        <p:txBody>
          <a:bodyPr/>
          <a:lstStyle/>
          <a:p>
            <a:fld id="{EB53C135-CEC6-A548-8917-8F7FEB82358B}" type="slidenum">
              <a:rPr lang="en-US" smtClean="0"/>
              <a:pPr/>
              <a:t>67</a:t>
            </a:fld>
            <a:endParaRPr lang="en-US" dirty="0"/>
          </a:p>
        </p:txBody>
      </p:sp>
      <p:pic>
        <p:nvPicPr>
          <p:cNvPr id="8" name="Picture 8" descr="Chart, line chart&#10;&#10;Description automatically generated">
            <a:extLst>
              <a:ext uri="{FF2B5EF4-FFF2-40B4-BE49-F238E27FC236}">
                <a16:creationId xmlns:a16="http://schemas.microsoft.com/office/drawing/2014/main" id="{5536AA4C-86CF-E6E3-8DF9-9B01A1C61310}"/>
              </a:ext>
            </a:extLst>
          </p:cNvPr>
          <p:cNvPicPr>
            <a:picLocks noGrp="1" noChangeAspect="1"/>
          </p:cNvPicPr>
          <p:nvPr>
            <p:ph idx="1"/>
          </p:nvPr>
        </p:nvPicPr>
        <p:blipFill>
          <a:blip r:embed="rId2"/>
          <a:stretch>
            <a:fillRect/>
          </a:stretch>
        </p:blipFill>
        <p:spPr>
          <a:xfrm>
            <a:off x="679671" y="2354749"/>
            <a:ext cx="5625320" cy="396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5958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53A1-8634-A611-858B-11C3770BDD3C}"/>
              </a:ext>
            </a:extLst>
          </p:cNvPr>
          <p:cNvSpPr>
            <a:spLocks noGrp="1"/>
          </p:cNvSpPr>
          <p:nvPr>
            <p:ph type="title"/>
          </p:nvPr>
        </p:nvSpPr>
        <p:spPr/>
        <p:txBody>
          <a:bodyPr/>
          <a:lstStyle/>
          <a:p>
            <a:r>
              <a:rPr lang="en-US" dirty="0" err="1">
                <a:latin typeface="Georgia"/>
              </a:rPr>
              <a:t>AlexNet</a:t>
            </a:r>
            <a:endParaRPr lang="en-US" dirty="0" err="1"/>
          </a:p>
        </p:txBody>
      </p:sp>
      <p:pic>
        <p:nvPicPr>
          <p:cNvPr id="5" name="Picture 5" descr="Chart, line chart&#10;&#10;Description automatically generated">
            <a:extLst>
              <a:ext uri="{FF2B5EF4-FFF2-40B4-BE49-F238E27FC236}">
                <a16:creationId xmlns:a16="http://schemas.microsoft.com/office/drawing/2014/main" id="{031AF4C1-E118-0626-75D8-CE1AC579D9C7}"/>
              </a:ext>
            </a:extLst>
          </p:cNvPr>
          <p:cNvPicPr>
            <a:picLocks noGrp="1" noChangeAspect="1"/>
          </p:cNvPicPr>
          <p:nvPr>
            <p:ph idx="1"/>
          </p:nvPr>
        </p:nvPicPr>
        <p:blipFill>
          <a:blip r:embed="rId2"/>
          <a:stretch>
            <a:fillRect/>
          </a:stretch>
        </p:blipFill>
        <p:spPr>
          <a:xfrm>
            <a:off x="720935" y="2312416"/>
            <a:ext cx="5359348" cy="396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1E0BA85A-FCEF-A229-4F21-2D0254BF9099}"/>
              </a:ext>
            </a:extLst>
          </p:cNvPr>
          <p:cNvSpPr>
            <a:spLocks noGrp="1"/>
          </p:cNvSpPr>
          <p:nvPr>
            <p:ph type="ftr" sz="quarter" idx="10"/>
          </p:nvPr>
        </p:nvSpPr>
        <p:spPr/>
        <p:txBody>
          <a:bodyPr/>
          <a:lstStyle/>
          <a:p>
            <a:fld id="{EB53C135-CEC6-A548-8917-8F7FEB82358B}" type="slidenum">
              <a:rPr lang="en-US" smtClean="0"/>
              <a:pPr/>
              <a:t>68</a:t>
            </a:fld>
            <a:endParaRPr lang="en-US" dirty="0"/>
          </a:p>
        </p:txBody>
      </p:sp>
    </p:spTree>
    <p:extLst>
      <p:ext uri="{BB962C8B-B14F-4D97-AF65-F5344CB8AC3E}">
        <p14:creationId xmlns:p14="http://schemas.microsoft.com/office/powerpoint/2010/main" val="1453378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4BF5-030F-0503-93D3-7F522CF92F2A}"/>
              </a:ext>
            </a:extLst>
          </p:cNvPr>
          <p:cNvSpPr>
            <a:spLocks noGrp="1"/>
          </p:cNvSpPr>
          <p:nvPr>
            <p:ph type="title"/>
          </p:nvPr>
        </p:nvSpPr>
        <p:spPr/>
        <p:txBody>
          <a:bodyPr/>
          <a:lstStyle/>
          <a:p>
            <a:r>
              <a:rPr lang="en-US" dirty="0" err="1">
                <a:latin typeface="Georgia"/>
              </a:rPr>
              <a:t>Alenet</a:t>
            </a:r>
            <a:r>
              <a:rPr lang="en-US" dirty="0">
                <a:latin typeface="Georgia"/>
              </a:rPr>
              <a:t> Model</a:t>
            </a:r>
            <a:endParaRPr lang="en-US" dirty="0"/>
          </a:p>
        </p:txBody>
      </p:sp>
      <p:sp>
        <p:nvSpPr>
          <p:cNvPr id="4" name="Footer Placeholder 3">
            <a:extLst>
              <a:ext uri="{FF2B5EF4-FFF2-40B4-BE49-F238E27FC236}">
                <a16:creationId xmlns:a16="http://schemas.microsoft.com/office/drawing/2014/main" id="{D8A1420C-AD19-1098-5AD3-C09460CF1866}"/>
              </a:ext>
            </a:extLst>
          </p:cNvPr>
          <p:cNvSpPr>
            <a:spLocks noGrp="1"/>
          </p:cNvSpPr>
          <p:nvPr>
            <p:ph type="ftr" sz="quarter" idx="10"/>
          </p:nvPr>
        </p:nvSpPr>
        <p:spPr/>
        <p:txBody>
          <a:bodyPr/>
          <a:lstStyle/>
          <a:p>
            <a:fld id="{EB53C135-CEC6-A548-8917-8F7FEB82358B}" type="slidenum">
              <a:rPr lang="en-US" smtClean="0"/>
              <a:pPr/>
              <a:t>69</a:t>
            </a:fld>
            <a:endParaRPr lang="en-US" dirty="0"/>
          </a:p>
        </p:txBody>
      </p:sp>
      <p:pic>
        <p:nvPicPr>
          <p:cNvPr id="11" name="Picture 11" descr="Diagram&#10;&#10;Description automatically generated">
            <a:extLst>
              <a:ext uri="{FF2B5EF4-FFF2-40B4-BE49-F238E27FC236}">
                <a16:creationId xmlns:a16="http://schemas.microsoft.com/office/drawing/2014/main" id="{C654D6BB-1E74-186C-0894-FEAE4A8D3E6C}"/>
              </a:ext>
            </a:extLst>
          </p:cNvPr>
          <p:cNvPicPr>
            <a:picLocks noGrp="1" noChangeAspect="1"/>
          </p:cNvPicPr>
          <p:nvPr>
            <p:ph idx="1"/>
          </p:nvPr>
        </p:nvPicPr>
        <p:blipFill>
          <a:blip r:embed="rId2"/>
          <a:stretch>
            <a:fillRect/>
          </a:stretch>
        </p:blipFill>
        <p:spPr>
          <a:xfrm>
            <a:off x="2545075" y="2171305"/>
            <a:ext cx="3940621" cy="4328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631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47E8-F501-B531-E52E-E2524D0BFDD2}"/>
              </a:ext>
            </a:extLst>
          </p:cNvPr>
          <p:cNvSpPr>
            <a:spLocks noGrp="1"/>
          </p:cNvSpPr>
          <p:nvPr>
            <p:ph type="title"/>
          </p:nvPr>
        </p:nvSpPr>
        <p:spPr>
          <a:xfrm>
            <a:off x="566928" y="1356125"/>
            <a:ext cx="6951472" cy="1089529"/>
          </a:xfrm>
        </p:spPr>
        <p:txBody>
          <a:bodyPr/>
          <a:lstStyle/>
          <a:p>
            <a:r>
              <a:rPr lang="en-US" dirty="0"/>
              <a:t>Dataset Description</a:t>
            </a:r>
          </a:p>
          <a:p>
            <a:endParaRPr lang="en-US" dirty="0"/>
          </a:p>
        </p:txBody>
      </p:sp>
      <p:sp>
        <p:nvSpPr>
          <p:cNvPr id="3" name="Content Placeholder 2">
            <a:extLst>
              <a:ext uri="{FF2B5EF4-FFF2-40B4-BE49-F238E27FC236}">
                <a16:creationId xmlns:a16="http://schemas.microsoft.com/office/drawing/2014/main" id="{76115135-FF88-586B-7814-F3B35572B612}"/>
              </a:ext>
            </a:extLst>
          </p:cNvPr>
          <p:cNvSpPr>
            <a:spLocks noGrp="1"/>
          </p:cNvSpPr>
          <p:nvPr>
            <p:ph idx="1"/>
          </p:nvPr>
        </p:nvSpPr>
        <p:spPr/>
        <p:txBody>
          <a:bodyPr vert="horz" lIns="91440" tIns="45720" rIns="91440" bIns="45720" rtlCol="0" anchor="t">
            <a:noAutofit/>
          </a:bodyPr>
          <a:lstStyle/>
          <a:p>
            <a:r>
              <a:rPr lang="en-US" sz="2000" u="sng" dirty="0">
                <a:solidFill>
                  <a:schemeClr val="tx1">
                    <a:lumMod val="50000"/>
                  </a:schemeClr>
                </a:solidFill>
                <a:latin typeface="Times New Roman"/>
                <a:cs typeface="Times New Roman"/>
              </a:rPr>
              <a:t>Labels</a:t>
            </a:r>
            <a:endParaRPr lang="en-US" sz="2000" dirty="0">
              <a:solidFill>
                <a:schemeClr val="tx1">
                  <a:lumMod val="50000"/>
                </a:schemeClr>
              </a:solidFill>
              <a:cs typeface="Arial" panose="020B0604020202020204"/>
            </a:endParaRPr>
          </a:p>
          <a:p>
            <a:endParaRPr lang="en-US" u="sng" dirty="0">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Times New Roman"/>
              </a:rPr>
              <a:t>     4. Coat                                                 5. Sandal</a:t>
            </a:r>
          </a:p>
          <a:p>
            <a:pPr marL="0" indent="0">
              <a:buNone/>
            </a:pPr>
            <a:endParaRPr lang="en-US" u="sng" dirty="0">
              <a:solidFill>
                <a:schemeClr val="tx1">
                  <a:lumMod val="50000"/>
                </a:schemeClr>
              </a:solidFill>
              <a:latin typeface="Times New Roman"/>
              <a:cs typeface="Times New Roman"/>
            </a:endParaRPr>
          </a:p>
        </p:txBody>
      </p:sp>
      <p:sp>
        <p:nvSpPr>
          <p:cNvPr id="4" name="Footer Placeholder 3">
            <a:extLst>
              <a:ext uri="{FF2B5EF4-FFF2-40B4-BE49-F238E27FC236}">
                <a16:creationId xmlns:a16="http://schemas.microsoft.com/office/drawing/2014/main" id="{AF0053E9-F727-B9D7-8EFC-C3C10D71474F}"/>
              </a:ext>
            </a:extLst>
          </p:cNvPr>
          <p:cNvSpPr>
            <a:spLocks noGrp="1"/>
          </p:cNvSpPr>
          <p:nvPr>
            <p:ph type="ftr" sz="quarter" idx="10"/>
          </p:nvPr>
        </p:nvSpPr>
        <p:spPr/>
        <p:txBody>
          <a:bodyPr/>
          <a:lstStyle/>
          <a:p>
            <a:fld id="{EB53C135-CEC6-A548-8917-8F7FEB82358B}" type="slidenum">
              <a:rPr lang="en-US" smtClean="0"/>
              <a:pPr/>
              <a:t>7</a:t>
            </a:fld>
            <a:endParaRPr lang="en-US" dirty="0"/>
          </a:p>
        </p:txBody>
      </p:sp>
      <p:pic>
        <p:nvPicPr>
          <p:cNvPr id="7" name="Picture 7" descr="A picture containing text&#10;&#10;Description automatically generated">
            <a:extLst>
              <a:ext uri="{FF2B5EF4-FFF2-40B4-BE49-F238E27FC236}">
                <a16:creationId xmlns:a16="http://schemas.microsoft.com/office/drawing/2014/main" id="{751FD7C9-6BB0-F7C8-C827-66AC5B7B3D2A}"/>
              </a:ext>
            </a:extLst>
          </p:cNvPr>
          <p:cNvPicPr>
            <a:picLocks noChangeAspect="1"/>
          </p:cNvPicPr>
          <p:nvPr/>
        </p:nvPicPr>
        <p:blipFill>
          <a:blip r:embed="rId2"/>
          <a:stretch>
            <a:fillRect/>
          </a:stretch>
        </p:blipFill>
        <p:spPr>
          <a:xfrm>
            <a:off x="934676" y="3811017"/>
            <a:ext cx="1981200" cy="2343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Graphical user interface, application&#10;&#10;Description automatically generated">
            <a:extLst>
              <a:ext uri="{FF2B5EF4-FFF2-40B4-BE49-F238E27FC236}">
                <a16:creationId xmlns:a16="http://schemas.microsoft.com/office/drawing/2014/main" id="{BF016EA5-05CB-0E64-CF9E-ECE141342445}"/>
              </a:ext>
            </a:extLst>
          </p:cNvPr>
          <p:cNvPicPr>
            <a:picLocks noChangeAspect="1"/>
          </p:cNvPicPr>
          <p:nvPr/>
        </p:nvPicPr>
        <p:blipFill>
          <a:blip r:embed="rId3"/>
          <a:stretch>
            <a:fillRect/>
          </a:stretch>
        </p:blipFill>
        <p:spPr>
          <a:xfrm>
            <a:off x="4099171" y="3811722"/>
            <a:ext cx="1945217" cy="2341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5185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8EF9-7DDE-4BC2-84AA-4130831FA9AC}"/>
              </a:ext>
            </a:extLst>
          </p:cNvPr>
          <p:cNvSpPr>
            <a:spLocks noGrp="1"/>
          </p:cNvSpPr>
          <p:nvPr>
            <p:ph type="title"/>
          </p:nvPr>
        </p:nvSpPr>
        <p:spPr/>
        <p:txBody>
          <a:bodyPr/>
          <a:lstStyle/>
          <a:p>
            <a:r>
              <a:rPr lang="en-US" dirty="0" err="1">
                <a:latin typeface="Georgia"/>
              </a:rPr>
              <a:t>AlexNet</a:t>
            </a:r>
            <a:r>
              <a:rPr lang="en-US" dirty="0">
                <a:latin typeface="Georgia"/>
              </a:rPr>
              <a:t> model</a:t>
            </a:r>
            <a:endParaRPr lang="en-US" dirty="0"/>
          </a:p>
        </p:txBody>
      </p:sp>
      <p:sp>
        <p:nvSpPr>
          <p:cNvPr id="4" name="Footer Placeholder 3">
            <a:extLst>
              <a:ext uri="{FF2B5EF4-FFF2-40B4-BE49-F238E27FC236}">
                <a16:creationId xmlns:a16="http://schemas.microsoft.com/office/drawing/2014/main" id="{74B4410F-C4FF-2B60-EFB3-B54A446C80CC}"/>
              </a:ext>
            </a:extLst>
          </p:cNvPr>
          <p:cNvSpPr>
            <a:spLocks noGrp="1"/>
          </p:cNvSpPr>
          <p:nvPr>
            <p:ph type="ftr" sz="quarter" idx="10"/>
          </p:nvPr>
        </p:nvSpPr>
        <p:spPr/>
        <p:txBody>
          <a:bodyPr/>
          <a:lstStyle/>
          <a:p>
            <a:fld id="{EB53C135-CEC6-A548-8917-8F7FEB82358B}" type="slidenum">
              <a:rPr lang="en-US" smtClean="0"/>
              <a:pPr/>
              <a:t>70</a:t>
            </a:fld>
            <a:endParaRPr lang="en-US" dirty="0"/>
          </a:p>
        </p:txBody>
      </p:sp>
      <p:pic>
        <p:nvPicPr>
          <p:cNvPr id="6" name="Picture 12" descr="Diagram&#10;&#10;Description automatically generated">
            <a:extLst>
              <a:ext uri="{FF2B5EF4-FFF2-40B4-BE49-F238E27FC236}">
                <a16:creationId xmlns:a16="http://schemas.microsoft.com/office/drawing/2014/main" id="{762B4D60-6A7A-EA19-97D4-D6A77830CCF8}"/>
              </a:ext>
            </a:extLst>
          </p:cNvPr>
          <p:cNvPicPr>
            <a:picLocks noChangeAspect="1"/>
          </p:cNvPicPr>
          <p:nvPr/>
        </p:nvPicPr>
        <p:blipFill>
          <a:blip r:embed="rId2"/>
          <a:stretch>
            <a:fillRect/>
          </a:stretch>
        </p:blipFill>
        <p:spPr>
          <a:xfrm>
            <a:off x="2279513" y="2246490"/>
            <a:ext cx="3822975" cy="42911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5870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6D8D-0D98-DCDE-F2DD-A24C39790A9F}"/>
              </a:ext>
            </a:extLst>
          </p:cNvPr>
          <p:cNvSpPr>
            <a:spLocks noGrp="1"/>
          </p:cNvSpPr>
          <p:nvPr>
            <p:ph type="title"/>
          </p:nvPr>
        </p:nvSpPr>
        <p:spPr/>
        <p:txBody>
          <a:bodyPr/>
          <a:lstStyle/>
          <a:p>
            <a:r>
              <a:rPr lang="en-US" dirty="0" err="1">
                <a:latin typeface="Georgia"/>
              </a:rPr>
              <a:t>AlexNet</a:t>
            </a:r>
            <a:r>
              <a:rPr lang="en-US" dirty="0">
                <a:latin typeface="Georgia"/>
              </a:rPr>
              <a:t> Model</a:t>
            </a:r>
            <a:endParaRPr lang="en-US" dirty="0"/>
          </a:p>
        </p:txBody>
      </p:sp>
      <p:sp>
        <p:nvSpPr>
          <p:cNvPr id="4" name="Footer Placeholder 3">
            <a:extLst>
              <a:ext uri="{FF2B5EF4-FFF2-40B4-BE49-F238E27FC236}">
                <a16:creationId xmlns:a16="http://schemas.microsoft.com/office/drawing/2014/main" id="{F48D275F-B862-9CA6-EE0B-AE8575A80A26}"/>
              </a:ext>
            </a:extLst>
          </p:cNvPr>
          <p:cNvSpPr>
            <a:spLocks noGrp="1"/>
          </p:cNvSpPr>
          <p:nvPr>
            <p:ph type="ftr" sz="quarter" idx="10"/>
          </p:nvPr>
        </p:nvSpPr>
        <p:spPr/>
        <p:txBody>
          <a:bodyPr/>
          <a:lstStyle/>
          <a:p>
            <a:fld id="{EB53C135-CEC6-A548-8917-8F7FEB82358B}" type="slidenum">
              <a:rPr lang="en-US" smtClean="0"/>
              <a:pPr/>
              <a:t>71</a:t>
            </a:fld>
            <a:endParaRPr lang="en-US" dirty="0"/>
          </a:p>
        </p:txBody>
      </p:sp>
      <p:pic>
        <p:nvPicPr>
          <p:cNvPr id="6" name="Picture 13" descr="Diagram&#10;&#10;Description automatically generated">
            <a:extLst>
              <a:ext uri="{FF2B5EF4-FFF2-40B4-BE49-F238E27FC236}">
                <a16:creationId xmlns:a16="http://schemas.microsoft.com/office/drawing/2014/main" id="{F6884B3F-0737-331C-7AC1-5DB1489A0C2F}"/>
              </a:ext>
            </a:extLst>
          </p:cNvPr>
          <p:cNvPicPr>
            <a:picLocks noChangeAspect="1"/>
          </p:cNvPicPr>
          <p:nvPr/>
        </p:nvPicPr>
        <p:blipFill>
          <a:blip r:embed="rId2"/>
          <a:stretch>
            <a:fillRect/>
          </a:stretch>
        </p:blipFill>
        <p:spPr>
          <a:xfrm>
            <a:off x="1922515" y="2267655"/>
            <a:ext cx="4240634" cy="4291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126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20E1-F320-1C47-CDEF-8B048D73BE79}"/>
              </a:ext>
            </a:extLst>
          </p:cNvPr>
          <p:cNvSpPr>
            <a:spLocks noGrp="1"/>
          </p:cNvSpPr>
          <p:nvPr>
            <p:ph type="title"/>
          </p:nvPr>
        </p:nvSpPr>
        <p:spPr/>
        <p:txBody>
          <a:bodyPr/>
          <a:lstStyle/>
          <a:p>
            <a:r>
              <a:rPr lang="en-US" dirty="0">
                <a:latin typeface="Georgia"/>
              </a:rPr>
              <a:t>LeNet Model</a:t>
            </a:r>
            <a:endParaRPr lang="en-US" dirty="0"/>
          </a:p>
        </p:txBody>
      </p:sp>
      <p:sp>
        <p:nvSpPr>
          <p:cNvPr id="3" name="Content Placeholder 2">
            <a:extLst>
              <a:ext uri="{FF2B5EF4-FFF2-40B4-BE49-F238E27FC236}">
                <a16:creationId xmlns:a16="http://schemas.microsoft.com/office/drawing/2014/main" id="{D092DECB-0BF9-1EC5-72B6-9355DF00BF1E}"/>
              </a:ext>
            </a:extLst>
          </p:cNvPr>
          <p:cNvSpPr>
            <a:spLocks noGrp="1"/>
          </p:cNvSpPr>
          <p:nvPr>
            <p:ph idx="1"/>
          </p:nvPr>
        </p:nvSpPr>
        <p:spPr/>
        <p:txBody>
          <a:bodyPr vert="horz" lIns="91440" tIns="45720" rIns="91440" bIns="45720" rtlCol="0" anchor="t">
            <a:noAutofit/>
          </a:bodyPr>
          <a:lstStyle/>
          <a:p>
            <a:pPr algn="just"/>
            <a:r>
              <a:rPr lang="en-US" dirty="0">
                <a:solidFill>
                  <a:schemeClr val="tx1">
                    <a:lumMod val="50000"/>
                  </a:schemeClr>
                </a:solidFill>
                <a:latin typeface="Times New Roman"/>
                <a:cs typeface="Times New Roman"/>
              </a:rPr>
              <a:t>On a high level, LeNet (LeNet-5) is composed of two components:</a:t>
            </a:r>
          </a:p>
          <a:p>
            <a:pPr marL="0" indent="0" algn="just">
              <a:buNone/>
            </a:pPr>
            <a:r>
              <a:rPr lang="en-US" dirty="0">
                <a:solidFill>
                  <a:schemeClr val="tx1">
                    <a:lumMod val="50000"/>
                  </a:schemeClr>
                </a:solidFill>
                <a:latin typeface="Times New Roman"/>
                <a:ea typeface="+mn-lt"/>
                <a:cs typeface="Times New Roman"/>
              </a:rPr>
              <a:t>    (</a:t>
            </a:r>
            <a:r>
              <a:rPr lang="en-US" dirty="0" err="1">
                <a:solidFill>
                  <a:schemeClr val="tx1">
                    <a:lumMod val="50000"/>
                  </a:schemeClr>
                </a:solidFill>
                <a:latin typeface="Times New Roman"/>
                <a:ea typeface="+mn-lt"/>
                <a:cs typeface="Times New Roman"/>
              </a:rPr>
              <a:t>i</a:t>
            </a:r>
            <a:r>
              <a:rPr lang="en-US" dirty="0">
                <a:solidFill>
                  <a:schemeClr val="tx1">
                    <a:lumMod val="50000"/>
                  </a:schemeClr>
                </a:solidFill>
                <a:latin typeface="Times New Roman"/>
                <a:ea typeface="+mn-lt"/>
                <a:cs typeface="Times New Roman"/>
              </a:rPr>
              <a:t>) </a:t>
            </a:r>
            <a:r>
              <a:rPr lang="en-US" dirty="0">
                <a:solidFill>
                  <a:schemeClr val="tx1">
                    <a:lumMod val="50000"/>
                  </a:schemeClr>
                </a:solidFill>
                <a:latin typeface="Times New Roman"/>
                <a:cs typeface="Times New Roman"/>
              </a:rPr>
              <a:t>A convolutional encoder with two convolutional layers.</a:t>
            </a:r>
            <a:r>
              <a:rPr lang="en-US" dirty="0">
                <a:solidFill>
                  <a:schemeClr val="tx1">
                    <a:lumMod val="50000"/>
                  </a:schemeClr>
                </a:solidFill>
                <a:latin typeface="Times New Roman"/>
                <a:ea typeface="+mn-lt"/>
                <a:cs typeface="Times New Roman"/>
              </a:rPr>
              <a:t>       </a:t>
            </a:r>
          </a:p>
          <a:p>
            <a:pPr marL="0" indent="0" algn="just">
              <a:buNone/>
            </a:pPr>
            <a:r>
              <a:rPr lang="en-US" dirty="0">
                <a:solidFill>
                  <a:schemeClr val="tx1">
                    <a:lumMod val="50000"/>
                  </a:schemeClr>
                </a:solidFill>
                <a:latin typeface="Times New Roman"/>
                <a:ea typeface="+mn-lt"/>
                <a:cs typeface="Times New Roman"/>
              </a:rPr>
              <a:t>    (ii) A dense block with three fully connected layers.</a:t>
            </a:r>
          </a:p>
          <a:p>
            <a:pPr marL="285750" indent="-285750" algn="just"/>
            <a:r>
              <a:rPr lang="en-US" dirty="0">
                <a:solidFill>
                  <a:schemeClr val="tx1">
                    <a:lumMod val="50000"/>
                  </a:schemeClr>
                </a:solidFill>
                <a:latin typeface="Times New Roman"/>
                <a:ea typeface="+mn-lt"/>
                <a:cs typeface="Times New Roman"/>
              </a:rPr>
              <a:t>The units in every convolutional block are a convolutional layer, a sigmoid activation function, and an average pooling operation.</a:t>
            </a:r>
          </a:p>
          <a:p>
            <a:pPr marL="285750" indent="-285750" algn="just"/>
            <a:r>
              <a:rPr lang="en-US" dirty="0">
                <a:solidFill>
                  <a:schemeClr val="tx1">
                    <a:lumMod val="50000"/>
                  </a:schemeClr>
                </a:solidFill>
                <a:latin typeface="Times New Roman"/>
                <a:ea typeface="+mn-lt"/>
                <a:cs typeface="Times New Roman"/>
              </a:rPr>
              <a:t>A 5×5 kernel and a sigmoid activation function are used by each convolutional layer.</a:t>
            </a:r>
            <a:endParaRPr lang="en-US" dirty="0">
              <a:solidFill>
                <a:schemeClr val="tx1">
                  <a:lumMod val="50000"/>
                </a:schemeClr>
              </a:solidFill>
              <a:latin typeface="Times New Roman"/>
              <a:cs typeface="Arial" panose="020B0604020202020204"/>
            </a:endParaRPr>
          </a:p>
        </p:txBody>
      </p:sp>
      <p:sp>
        <p:nvSpPr>
          <p:cNvPr id="4" name="Footer Placeholder 3">
            <a:extLst>
              <a:ext uri="{FF2B5EF4-FFF2-40B4-BE49-F238E27FC236}">
                <a16:creationId xmlns:a16="http://schemas.microsoft.com/office/drawing/2014/main" id="{059A92A7-6450-FD97-CB63-3315AB9C8900}"/>
              </a:ext>
            </a:extLst>
          </p:cNvPr>
          <p:cNvSpPr>
            <a:spLocks noGrp="1"/>
          </p:cNvSpPr>
          <p:nvPr>
            <p:ph type="ftr" sz="quarter" idx="10"/>
          </p:nvPr>
        </p:nvSpPr>
        <p:spPr/>
        <p:txBody>
          <a:bodyPr/>
          <a:lstStyle/>
          <a:p>
            <a:fld id="{EB53C135-CEC6-A548-8917-8F7FEB82358B}" type="slidenum">
              <a:rPr lang="en-US" smtClean="0"/>
              <a:pPr/>
              <a:t>72</a:t>
            </a:fld>
            <a:endParaRPr lang="en-US" dirty="0"/>
          </a:p>
        </p:txBody>
      </p:sp>
    </p:spTree>
    <p:extLst>
      <p:ext uri="{BB962C8B-B14F-4D97-AF65-F5344CB8AC3E}">
        <p14:creationId xmlns:p14="http://schemas.microsoft.com/office/powerpoint/2010/main" val="2797769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B940-F97A-A22C-ADB3-2865F0712173}"/>
              </a:ext>
            </a:extLst>
          </p:cNvPr>
          <p:cNvSpPr>
            <a:spLocks noGrp="1"/>
          </p:cNvSpPr>
          <p:nvPr>
            <p:ph type="title"/>
          </p:nvPr>
        </p:nvSpPr>
        <p:spPr/>
        <p:txBody>
          <a:bodyPr/>
          <a:lstStyle/>
          <a:p>
            <a:r>
              <a:rPr lang="en-US" dirty="0">
                <a:latin typeface="Georgia"/>
              </a:rPr>
              <a:t>LeNet Model</a:t>
            </a:r>
          </a:p>
        </p:txBody>
      </p:sp>
      <p:sp>
        <p:nvSpPr>
          <p:cNvPr id="3" name="Content Placeholder 2">
            <a:extLst>
              <a:ext uri="{FF2B5EF4-FFF2-40B4-BE49-F238E27FC236}">
                <a16:creationId xmlns:a16="http://schemas.microsoft.com/office/drawing/2014/main" id="{18CD6DB5-9CC4-C956-63A9-5656E3CDBC4C}"/>
              </a:ext>
            </a:extLst>
          </p:cNvPr>
          <p:cNvSpPr>
            <a:spLocks noGrp="1"/>
          </p:cNvSpPr>
          <p:nvPr>
            <p:ph idx="1"/>
          </p:nvPr>
        </p:nvSpPr>
        <p:spPr/>
        <p:txBody>
          <a:bodyPr vert="horz" lIns="91440" tIns="45720" rIns="91440" bIns="45720" rtlCol="0" anchor="t">
            <a:noAutofit/>
          </a:bodyPr>
          <a:lstStyle/>
          <a:p>
            <a:r>
              <a:rPr lang="en-US" dirty="0">
                <a:cs typeface="Arial"/>
              </a:rPr>
              <a:t>Model:</a:t>
            </a:r>
          </a:p>
          <a:p>
            <a:pPr marL="0" indent="0">
              <a:buNone/>
            </a:pPr>
            <a:r>
              <a:rPr lang="en-US" dirty="0">
                <a:cs typeface="Arial"/>
              </a:rPr>
              <a:t>    Activation = '</a:t>
            </a:r>
            <a:r>
              <a:rPr lang="en-US" dirty="0" err="1">
                <a:cs typeface="Arial"/>
              </a:rPr>
              <a:t>relu</a:t>
            </a:r>
            <a:r>
              <a:rPr lang="en-US" dirty="0">
                <a:cs typeface="Arial"/>
              </a:rPr>
              <a:t>'</a:t>
            </a:r>
          </a:p>
          <a:p>
            <a:pPr marL="0" indent="0">
              <a:buNone/>
            </a:pPr>
            <a:r>
              <a:rPr lang="en-US" dirty="0">
                <a:cs typeface="Arial"/>
              </a:rPr>
              <a:t>    Activation = '</a:t>
            </a:r>
            <a:r>
              <a:rPr lang="en-US" dirty="0" err="1">
                <a:cs typeface="Arial"/>
              </a:rPr>
              <a:t>softmax</a:t>
            </a:r>
            <a:r>
              <a:rPr lang="en-US" dirty="0">
                <a:cs typeface="Arial"/>
              </a:rPr>
              <a:t>' for Dense Output Layer</a:t>
            </a:r>
          </a:p>
          <a:p>
            <a:pPr marL="0" indent="0">
              <a:buNone/>
            </a:pPr>
            <a:r>
              <a:rPr lang="en-US" dirty="0">
                <a:cs typeface="Arial"/>
              </a:rPr>
              <a:t>    Optimizer = '</a:t>
            </a:r>
            <a:r>
              <a:rPr lang="en-US" dirty="0" err="1">
                <a:cs typeface="Arial"/>
              </a:rPr>
              <a:t>adam</a:t>
            </a:r>
            <a:r>
              <a:rPr lang="en-US" dirty="0">
                <a:cs typeface="Arial"/>
              </a:rPr>
              <a:t>'</a:t>
            </a:r>
          </a:p>
          <a:p>
            <a:pPr marL="0" indent="0">
              <a:buNone/>
            </a:pPr>
            <a:r>
              <a:rPr lang="en-US" dirty="0">
                <a:cs typeface="Arial"/>
              </a:rPr>
              <a:t>    </a:t>
            </a:r>
            <a:r>
              <a:rPr lang="en-US" dirty="0">
                <a:ea typeface="+mn-lt"/>
                <a:cs typeface="+mn-lt"/>
              </a:rPr>
              <a:t>loss='</a:t>
            </a:r>
            <a:r>
              <a:rPr lang="en-US" dirty="0" err="1">
                <a:ea typeface="+mn-lt"/>
                <a:cs typeface="+mn-lt"/>
              </a:rPr>
              <a:t>categorical_crossentropy</a:t>
            </a:r>
            <a:r>
              <a:rPr lang="en-US" dirty="0">
                <a:ea typeface="+mn-lt"/>
                <a:cs typeface="+mn-lt"/>
              </a:rPr>
              <a:t>'</a:t>
            </a:r>
          </a:p>
          <a:p>
            <a:pPr marL="0" indent="0">
              <a:buNone/>
            </a:pPr>
            <a:r>
              <a:rPr lang="en-US" dirty="0">
                <a:cs typeface="Arial"/>
              </a:rPr>
              <a:t>    Epoch = 10</a:t>
            </a:r>
          </a:p>
          <a:p>
            <a:pPr marL="0" indent="0">
              <a:buNone/>
            </a:pPr>
            <a:r>
              <a:rPr lang="en-US" dirty="0">
                <a:cs typeface="Arial"/>
              </a:rPr>
              <a:t>    Batch size = 10000</a:t>
            </a:r>
          </a:p>
          <a:p>
            <a:pPr marL="285750" indent="-285750"/>
            <a:r>
              <a:rPr lang="en-US" dirty="0">
                <a:cs typeface="Arial"/>
              </a:rPr>
              <a:t>Accuracy:</a:t>
            </a:r>
          </a:p>
          <a:p>
            <a:pPr marL="0" indent="0">
              <a:buNone/>
            </a:pPr>
            <a:r>
              <a:rPr lang="en-US" dirty="0">
                <a:cs typeface="Arial"/>
              </a:rPr>
              <a:t>    The accuracy of test data is 74.82%.</a:t>
            </a:r>
          </a:p>
          <a:p>
            <a:pPr marL="0" indent="0">
              <a:buNone/>
            </a:pPr>
            <a:endParaRPr lang="en-US" dirty="0">
              <a:cs typeface="Arial"/>
            </a:endParaRPr>
          </a:p>
        </p:txBody>
      </p:sp>
      <p:sp>
        <p:nvSpPr>
          <p:cNvPr id="4" name="Footer Placeholder 3">
            <a:extLst>
              <a:ext uri="{FF2B5EF4-FFF2-40B4-BE49-F238E27FC236}">
                <a16:creationId xmlns:a16="http://schemas.microsoft.com/office/drawing/2014/main" id="{4D510735-3367-0C50-27ED-A555AD4BDEAD}"/>
              </a:ext>
            </a:extLst>
          </p:cNvPr>
          <p:cNvSpPr>
            <a:spLocks noGrp="1"/>
          </p:cNvSpPr>
          <p:nvPr>
            <p:ph type="ftr" sz="quarter" idx="10"/>
          </p:nvPr>
        </p:nvSpPr>
        <p:spPr/>
        <p:txBody>
          <a:bodyPr/>
          <a:lstStyle/>
          <a:p>
            <a:fld id="{EB53C135-CEC6-A548-8917-8F7FEB82358B}" type="slidenum">
              <a:rPr lang="en-US" smtClean="0"/>
              <a:pPr/>
              <a:t>73</a:t>
            </a:fld>
            <a:endParaRPr lang="en-US" dirty="0"/>
          </a:p>
        </p:txBody>
      </p:sp>
    </p:spTree>
    <p:extLst>
      <p:ext uri="{BB962C8B-B14F-4D97-AF65-F5344CB8AC3E}">
        <p14:creationId xmlns:p14="http://schemas.microsoft.com/office/powerpoint/2010/main" val="194145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E25A-166D-CDEC-5EC9-91EE411D2F0F}"/>
              </a:ext>
            </a:extLst>
          </p:cNvPr>
          <p:cNvSpPr>
            <a:spLocks noGrp="1"/>
          </p:cNvSpPr>
          <p:nvPr>
            <p:ph type="title"/>
          </p:nvPr>
        </p:nvSpPr>
        <p:spPr/>
        <p:txBody>
          <a:bodyPr/>
          <a:lstStyle/>
          <a:p>
            <a:r>
              <a:rPr lang="en-US" dirty="0">
                <a:latin typeface="Georgia"/>
              </a:rPr>
              <a:t>LeNet</a:t>
            </a:r>
            <a:endParaRPr lang="en-US" dirty="0"/>
          </a:p>
        </p:txBody>
      </p:sp>
      <p:pic>
        <p:nvPicPr>
          <p:cNvPr id="5" name="Picture 5" descr="Chart, line chart&#10;&#10;Description automatically generated">
            <a:extLst>
              <a:ext uri="{FF2B5EF4-FFF2-40B4-BE49-F238E27FC236}">
                <a16:creationId xmlns:a16="http://schemas.microsoft.com/office/drawing/2014/main" id="{449F714F-78D9-65D8-0791-9E67A15DA58B}"/>
              </a:ext>
            </a:extLst>
          </p:cNvPr>
          <p:cNvPicPr>
            <a:picLocks noGrp="1" noChangeAspect="1"/>
          </p:cNvPicPr>
          <p:nvPr>
            <p:ph idx="1"/>
          </p:nvPr>
        </p:nvPicPr>
        <p:blipFill>
          <a:blip r:embed="rId2"/>
          <a:stretch>
            <a:fillRect/>
          </a:stretch>
        </p:blipFill>
        <p:spPr>
          <a:xfrm>
            <a:off x="765006" y="2365788"/>
            <a:ext cx="5581649" cy="3720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E95F0A40-7E37-A7A6-7AA8-AA52E0F9A449}"/>
              </a:ext>
            </a:extLst>
          </p:cNvPr>
          <p:cNvSpPr>
            <a:spLocks noGrp="1"/>
          </p:cNvSpPr>
          <p:nvPr>
            <p:ph type="ftr" sz="quarter" idx="10"/>
          </p:nvPr>
        </p:nvSpPr>
        <p:spPr/>
        <p:txBody>
          <a:bodyPr/>
          <a:lstStyle/>
          <a:p>
            <a:fld id="{EB53C135-CEC6-A548-8917-8F7FEB82358B}" type="slidenum">
              <a:rPr lang="en-US" smtClean="0"/>
              <a:pPr/>
              <a:t>74</a:t>
            </a:fld>
            <a:endParaRPr lang="en-US" dirty="0"/>
          </a:p>
        </p:txBody>
      </p:sp>
    </p:spTree>
    <p:extLst>
      <p:ext uri="{BB962C8B-B14F-4D97-AF65-F5344CB8AC3E}">
        <p14:creationId xmlns:p14="http://schemas.microsoft.com/office/powerpoint/2010/main" val="175749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ED9-AEB8-E548-168A-FBF9B774B72A}"/>
              </a:ext>
            </a:extLst>
          </p:cNvPr>
          <p:cNvSpPr>
            <a:spLocks noGrp="1"/>
          </p:cNvSpPr>
          <p:nvPr>
            <p:ph type="title"/>
          </p:nvPr>
        </p:nvSpPr>
        <p:spPr/>
        <p:txBody>
          <a:bodyPr/>
          <a:lstStyle/>
          <a:p>
            <a:r>
              <a:rPr lang="en-US" dirty="0">
                <a:latin typeface="Georgia"/>
              </a:rPr>
              <a:t>LeNet</a:t>
            </a:r>
            <a:endParaRPr lang="en-US" dirty="0"/>
          </a:p>
        </p:txBody>
      </p:sp>
      <p:pic>
        <p:nvPicPr>
          <p:cNvPr id="5" name="Picture 5" descr="Chart, line chart&#10;&#10;Description automatically generated">
            <a:extLst>
              <a:ext uri="{FF2B5EF4-FFF2-40B4-BE49-F238E27FC236}">
                <a16:creationId xmlns:a16="http://schemas.microsoft.com/office/drawing/2014/main" id="{F0D2A3FC-A6FE-F7F7-F210-918367FDEE40}"/>
              </a:ext>
            </a:extLst>
          </p:cNvPr>
          <p:cNvPicPr>
            <a:picLocks noGrp="1" noChangeAspect="1"/>
          </p:cNvPicPr>
          <p:nvPr>
            <p:ph idx="1"/>
          </p:nvPr>
        </p:nvPicPr>
        <p:blipFill>
          <a:blip r:embed="rId2"/>
          <a:stretch>
            <a:fillRect/>
          </a:stretch>
        </p:blipFill>
        <p:spPr>
          <a:xfrm>
            <a:off x="722672" y="2422232"/>
            <a:ext cx="5553429" cy="3826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4B63EABD-F51C-7999-0EC1-16510D0A953D}"/>
              </a:ext>
            </a:extLst>
          </p:cNvPr>
          <p:cNvSpPr>
            <a:spLocks noGrp="1"/>
          </p:cNvSpPr>
          <p:nvPr>
            <p:ph type="ftr" sz="quarter" idx="10"/>
          </p:nvPr>
        </p:nvSpPr>
        <p:spPr/>
        <p:txBody>
          <a:bodyPr/>
          <a:lstStyle/>
          <a:p>
            <a:fld id="{EB53C135-CEC6-A548-8917-8F7FEB82358B}" type="slidenum">
              <a:rPr lang="en-US" smtClean="0"/>
              <a:pPr/>
              <a:t>75</a:t>
            </a:fld>
            <a:endParaRPr lang="en-US" dirty="0"/>
          </a:p>
        </p:txBody>
      </p:sp>
    </p:spTree>
    <p:extLst>
      <p:ext uri="{BB962C8B-B14F-4D97-AF65-F5344CB8AC3E}">
        <p14:creationId xmlns:p14="http://schemas.microsoft.com/office/powerpoint/2010/main" val="262875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B940-F97A-A22C-ADB3-2865F0712173}"/>
              </a:ext>
            </a:extLst>
          </p:cNvPr>
          <p:cNvSpPr>
            <a:spLocks noGrp="1"/>
          </p:cNvSpPr>
          <p:nvPr>
            <p:ph type="title"/>
          </p:nvPr>
        </p:nvSpPr>
        <p:spPr/>
        <p:txBody>
          <a:bodyPr/>
          <a:lstStyle/>
          <a:p>
            <a:r>
              <a:rPr lang="en-US" dirty="0">
                <a:latin typeface="Georgia"/>
              </a:rPr>
              <a:t>LeNet Model</a:t>
            </a:r>
          </a:p>
        </p:txBody>
      </p:sp>
      <p:sp>
        <p:nvSpPr>
          <p:cNvPr id="3" name="Content Placeholder 2">
            <a:extLst>
              <a:ext uri="{FF2B5EF4-FFF2-40B4-BE49-F238E27FC236}">
                <a16:creationId xmlns:a16="http://schemas.microsoft.com/office/drawing/2014/main" id="{18CD6DB5-9CC4-C956-63A9-5656E3CDBC4C}"/>
              </a:ext>
            </a:extLst>
          </p:cNvPr>
          <p:cNvSpPr>
            <a:spLocks noGrp="1"/>
          </p:cNvSpPr>
          <p:nvPr>
            <p:ph idx="1"/>
          </p:nvPr>
        </p:nvSpPr>
        <p:spPr/>
        <p:txBody>
          <a:bodyPr vert="horz" lIns="91440" tIns="45720" rIns="91440" bIns="45720" rtlCol="0" anchor="t">
            <a:noAutofit/>
          </a:bodyPr>
          <a:lstStyle/>
          <a:p>
            <a:r>
              <a:rPr lang="en-US" dirty="0">
                <a:cs typeface="Arial"/>
              </a:rPr>
              <a:t>Model:</a:t>
            </a:r>
          </a:p>
          <a:p>
            <a:pPr marL="0" indent="0">
              <a:buNone/>
            </a:pPr>
            <a:r>
              <a:rPr lang="en-US" dirty="0">
                <a:cs typeface="Arial"/>
              </a:rPr>
              <a:t>    Activation = '</a:t>
            </a:r>
            <a:r>
              <a:rPr lang="en-US" dirty="0" err="1">
                <a:cs typeface="Arial"/>
              </a:rPr>
              <a:t>relu</a:t>
            </a:r>
            <a:r>
              <a:rPr lang="en-US" dirty="0">
                <a:cs typeface="Arial"/>
              </a:rPr>
              <a:t>'</a:t>
            </a:r>
          </a:p>
          <a:p>
            <a:pPr marL="0" indent="0">
              <a:buNone/>
            </a:pPr>
            <a:r>
              <a:rPr lang="en-US" dirty="0">
                <a:cs typeface="Arial"/>
              </a:rPr>
              <a:t>    Activation = '</a:t>
            </a:r>
            <a:r>
              <a:rPr lang="en-US" dirty="0" err="1">
                <a:cs typeface="Arial"/>
              </a:rPr>
              <a:t>softmax</a:t>
            </a:r>
            <a:r>
              <a:rPr lang="en-US" dirty="0">
                <a:cs typeface="Arial"/>
              </a:rPr>
              <a:t>' for Dense Output Layer</a:t>
            </a:r>
          </a:p>
          <a:p>
            <a:pPr marL="0" indent="0">
              <a:buNone/>
            </a:pPr>
            <a:r>
              <a:rPr lang="en-US" dirty="0">
                <a:cs typeface="Arial"/>
              </a:rPr>
              <a:t>    Optimizer = '</a:t>
            </a:r>
            <a:r>
              <a:rPr lang="en-US" dirty="0" err="1">
                <a:cs typeface="Arial"/>
              </a:rPr>
              <a:t>adam</a:t>
            </a:r>
            <a:r>
              <a:rPr lang="en-US" dirty="0">
                <a:cs typeface="Arial"/>
              </a:rPr>
              <a:t>'</a:t>
            </a:r>
          </a:p>
          <a:p>
            <a:pPr marL="0" indent="0">
              <a:buNone/>
            </a:pPr>
            <a:r>
              <a:rPr lang="en-US" dirty="0">
                <a:cs typeface="Arial"/>
              </a:rPr>
              <a:t>    </a:t>
            </a:r>
            <a:r>
              <a:rPr lang="en-US" dirty="0">
                <a:ea typeface="+mn-lt"/>
                <a:cs typeface="+mn-lt"/>
              </a:rPr>
              <a:t>loss='</a:t>
            </a:r>
            <a:r>
              <a:rPr lang="en-US" dirty="0" err="1">
                <a:ea typeface="+mn-lt"/>
                <a:cs typeface="+mn-lt"/>
              </a:rPr>
              <a:t>categorical_crossentropy</a:t>
            </a:r>
            <a:r>
              <a:rPr lang="en-US" dirty="0">
                <a:ea typeface="+mn-lt"/>
                <a:cs typeface="+mn-lt"/>
              </a:rPr>
              <a:t>'</a:t>
            </a:r>
          </a:p>
          <a:p>
            <a:pPr marL="0" indent="0">
              <a:buNone/>
            </a:pPr>
            <a:r>
              <a:rPr lang="en-US" dirty="0">
                <a:cs typeface="Arial"/>
              </a:rPr>
              <a:t>    Epoch = 10</a:t>
            </a:r>
          </a:p>
          <a:p>
            <a:pPr marL="0" indent="0">
              <a:buNone/>
            </a:pPr>
            <a:r>
              <a:rPr lang="en-US" dirty="0">
                <a:cs typeface="Arial"/>
              </a:rPr>
              <a:t>    Batch size = 6000</a:t>
            </a:r>
          </a:p>
          <a:p>
            <a:pPr marL="285750" indent="-285750"/>
            <a:r>
              <a:rPr lang="en-US" dirty="0">
                <a:cs typeface="Arial"/>
              </a:rPr>
              <a:t>Accuracy:</a:t>
            </a:r>
          </a:p>
          <a:p>
            <a:pPr marL="0" indent="0">
              <a:buNone/>
            </a:pPr>
            <a:r>
              <a:rPr lang="en-US" dirty="0">
                <a:cs typeface="Arial"/>
              </a:rPr>
              <a:t>    The accuracy of test data is 78.05%.</a:t>
            </a:r>
          </a:p>
          <a:p>
            <a:pPr marL="0" indent="0">
              <a:buNone/>
            </a:pPr>
            <a:endParaRPr lang="en-US" dirty="0">
              <a:cs typeface="Arial"/>
            </a:endParaRPr>
          </a:p>
        </p:txBody>
      </p:sp>
      <p:sp>
        <p:nvSpPr>
          <p:cNvPr id="4" name="Footer Placeholder 3">
            <a:extLst>
              <a:ext uri="{FF2B5EF4-FFF2-40B4-BE49-F238E27FC236}">
                <a16:creationId xmlns:a16="http://schemas.microsoft.com/office/drawing/2014/main" id="{4D510735-3367-0C50-27ED-A555AD4BDEAD}"/>
              </a:ext>
            </a:extLst>
          </p:cNvPr>
          <p:cNvSpPr>
            <a:spLocks noGrp="1"/>
          </p:cNvSpPr>
          <p:nvPr>
            <p:ph type="ftr" sz="quarter" idx="10"/>
          </p:nvPr>
        </p:nvSpPr>
        <p:spPr/>
        <p:txBody>
          <a:bodyPr/>
          <a:lstStyle/>
          <a:p>
            <a:fld id="{EB53C135-CEC6-A548-8917-8F7FEB82358B}" type="slidenum">
              <a:rPr lang="en-US" smtClean="0"/>
              <a:pPr/>
              <a:t>76</a:t>
            </a:fld>
            <a:endParaRPr lang="en-US" dirty="0"/>
          </a:p>
        </p:txBody>
      </p:sp>
    </p:spTree>
    <p:extLst>
      <p:ext uri="{BB962C8B-B14F-4D97-AF65-F5344CB8AC3E}">
        <p14:creationId xmlns:p14="http://schemas.microsoft.com/office/powerpoint/2010/main" val="2465855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23CF-1ABE-C02F-1AA4-58CE10B41BB4}"/>
              </a:ext>
            </a:extLst>
          </p:cNvPr>
          <p:cNvSpPr>
            <a:spLocks noGrp="1"/>
          </p:cNvSpPr>
          <p:nvPr>
            <p:ph type="title"/>
          </p:nvPr>
        </p:nvSpPr>
        <p:spPr/>
        <p:txBody>
          <a:bodyPr/>
          <a:lstStyle/>
          <a:p>
            <a:r>
              <a:rPr lang="en-US" dirty="0">
                <a:latin typeface="Georgia"/>
              </a:rPr>
              <a:t>LeNet</a:t>
            </a:r>
            <a:endParaRPr lang="en-US" dirty="0"/>
          </a:p>
        </p:txBody>
      </p:sp>
      <p:pic>
        <p:nvPicPr>
          <p:cNvPr id="5" name="Picture 5" descr="Chart, line chart&#10;&#10;Description automatically generated">
            <a:extLst>
              <a:ext uri="{FF2B5EF4-FFF2-40B4-BE49-F238E27FC236}">
                <a16:creationId xmlns:a16="http://schemas.microsoft.com/office/drawing/2014/main" id="{BC6267EC-0980-0748-93E7-429B59ADA583}"/>
              </a:ext>
            </a:extLst>
          </p:cNvPr>
          <p:cNvPicPr>
            <a:picLocks noGrp="1" noChangeAspect="1"/>
          </p:cNvPicPr>
          <p:nvPr>
            <p:ph idx="1"/>
          </p:nvPr>
        </p:nvPicPr>
        <p:blipFill>
          <a:blip r:embed="rId2"/>
          <a:stretch>
            <a:fillRect/>
          </a:stretch>
        </p:blipFill>
        <p:spPr>
          <a:xfrm>
            <a:off x="722672" y="2506897"/>
            <a:ext cx="5115983" cy="3579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9B3EB741-F5EB-00FE-9CCC-46D5D5F7FE83}"/>
              </a:ext>
            </a:extLst>
          </p:cNvPr>
          <p:cNvSpPr>
            <a:spLocks noGrp="1"/>
          </p:cNvSpPr>
          <p:nvPr>
            <p:ph type="ftr" sz="quarter" idx="10"/>
          </p:nvPr>
        </p:nvSpPr>
        <p:spPr/>
        <p:txBody>
          <a:bodyPr/>
          <a:lstStyle/>
          <a:p>
            <a:fld id="{EB53C135-CEC6-A548-8917-8F7FEB82358B}" type="slidenum">
              <a:rPr lang="en-US" smtClean="0"/>
              <a:pPr/>
              <a:t>77</a:t>
            </a:fld>
            <a:endParaRPr lang="en-US" dirty="0"/>
          </a:p>
        </p:txBody>
      </p:sp>
    </p:spTree>
    <p:extLst>
      <p:ext uri="{BB962C8B-B14F-4D97-AF65-F5344CB8AC3E}">
        <p14:creationId xmlns:p14="http://schemas.microsoft.com/office/powerpoint/2010/main" val="3400140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77B1-55C7-1A49-1411-942D3AB23691}"/>
              </a:ext>
            </a:extLst>
          </p:cNvPr>
          <p:cNvSpPr>
            <a:spLocks noGrp="1"/>
          </p:cNvSpPr>
          <p:nvPr>
            <p:ph type="title"/>
          </p:nvPr>
        </p:nvSpPr>
        <p:spPr/>
        <p:txBody>
          <a:bodyPr/>
          <a:lstStyle/>
          <a:p>
            <a:r>
              <a:rPr lang="en-US" dirty="0">
                <a:latin typeface="Georgia"/>
              </a:rPr>
              <a:t>LeNet</a:t>
            </a:r>
            <a:endParaRPr lang="en-US" dirty="0"/>
          </a:p>
        </p:txBody>
      </p:sp>
      <p:pic>
        <p:nvPicPr>
          <p:cNvPr id="5" name="Picture 5" descr="Chart, line chart&#10;&#10;Description automatically generated">
            <a:extLst>
              <a:ext uri="{FF2B5EF4-FFF2-40B4-BE49-F238E27FC236}">
                <a16:creationId xmlns:a16="http://schemas.microsoft.com/office/drawing/2014/main" id="{0C3C7CDE-3378-37B9-127E-798EA6E92E79}"/>
              </a:ext>
            </a:extLst>
          </p:cNvPr>
          <p:cNvPicPr>
            <a:picLocks noGrp="1" noChangeAspect="1"/>
          </p:cNvPicPr>
          <p:nvPr>
            <p:ph idx="1"/>
          </p:nvPr>
        </p:nvPicPr>
        <p:blipFill>
          <a:blip r:embed="rId2"/>
          <a:stretch>
            <a:fillRect/>
          </a:stretch>
        </p:blipFill>
        <p:spPr>
          <a:xfrm>
            <a:off x="793227" y="2535121"/>
            <a:ext cx="5073649" cy="3536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E37C3CCD-DDC7-3B04-B351-48B364C10509}"/>
              </a:ext>
            </a:extLst>
          </p:cNvPr>
          <p:cNvSpPr>
            <a:spLocks noGrp="1"/>
          </p:cNvSpPr>
          <p:nvPr>
            <p:ph type="ftr" sz="quarter" idx="10"/>
          </p:nvPr>
        </p:nvSpPr>
        <p:spPr/>
        <p:txBody>
          <a:bodyPr/>
          <a:lstStyle/>
          <a:p>
            <a:fld id="{EB53C135-CEC6-A548-8917-8F7FEB82358B}" type="slidenum">
              <a:rPr lang="en-US" smtClean="0"/>
              <a:pPr/>
              <a:t>78</a:t>
            </a:fld>
            <a:endParaRPr lang="en-US" dirty="0"/>
          </a:p>
        </p:txBody>
      </p:sp>
    </p:spTree>
    <p:extLst>
      <p:ext uri="{BB962C8B-B14F-4D97-AF65-F5344CB8AC3E}">
        <p14:creationId xmlns:p14="http://schemas.microsoft.com/office/powerpoint/2010/main" val="2444924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F2DA-50DC-E563-71B7-865591FE2073}"/>
              </a:ext>
            </a:extLst>
          </p:cNvPr>
          <p:cNvSpPr>
            <a:spLocks noGrp="1"/>
          </p:cNvSpPr>
          <p:nvPr>
            <p:ph type="title"/>
          </p:nvPr>
        </p:nvSpPr>
        <p:spPr/>
        <p:txBody>
          <a:bodyPr/>
          <a:lstStyle/>
          <a:p>
            <a:r>
              <a:rPr lang="en-US" dirty="0">
                <a:latin typeface="Georgia"/>
              </a:rPr>
              <a:t>LeNet Model</a:t>
            </a:r>
            <a:endParaRPr lang="en-US" dirty="0"/>
          </a:p>
        </p:txBody>
      </p:sp>
      <p:pic>
        <p:nvPicPr>
          <p:cNvPr id="5" name="Picture 5" descr="Diagram&#10;&#10;Description automatically generated">
            <a:extLst>
              <a:ext uri="{FF2B5EF4-FFF2-40B4-BE49-F238E27FC236}">
                <a16:creationId xmlns:a16="http://schemas.microsoft.com/office/drawing/2014/main" id="{CF523D13-EDC8-2B66-6492-EE13FA0A1DF6}"/>
              </a:ext>
            </a:extLst>
          </p:cNvPr>
          <p:cNvPicPr>
            <a:picLocks noGrp="1" noChangeAspect="1"/>
          </p:cNvPicPr>
          <p:nvPr>
            <p:ph idx="1"/>
          </p:nvPr>
        </p:nvPicPr>
        <p:blipFill>
          <a:blip r:embed="rId2"/>
          <a:stretch>
            <a:fillRect/>
          </a:stretch>
        </p:blipFill>
        <p:spPr>
          <a:xfrm>
            <a:off x="2486609" y="2100750"/>
            <a:ext cx="3408442" cy="4518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32642342-998B-476C-596D-62334D39342B}"/>
              </a:ext>
            </a:extLst>
          </p:cNvPr>
          <p:cNvSpPr>
            <a:spLocks noGrp="1"/>
          </p:cNvSpPr>
          <p:nvPr>
            <p:ph type="ftr" sz="quarter" idx="10"/>
          </p:nvPr>
        </p:nvSpPr>
        <p:spPr/>
        <p:txBody>
          <a:bodyPr/>
          <a:lstStyle/>
          <a:p>
            <a:fld id="{EB53C135-CEC6-A548-8917-8F7FEB82358B}" type="slidenum">
              <a:rPr lang="en-US" smtClean="0"/>
              <a:pPr/>
              <a:t>79</a:t>
            </a:fld>
            <a:endParaRPr lang="en-US" dirty="0"/>
          </a:p>
        </p:txBody>
      </p:sp>
    </p:spTree>
    <p:extLst>
      <p:ext uri="{BB962C8B-B14F-4D97-AF65-F5344CB8AC3E}">
        <p14:creationId xmlns:p14="http://schemas.microsoft.com/office/powerpoint/2010/main" val="49015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47E8-F501-B531-E52E-E2524D0BFDD2}"/>
              </a:ext>
            </a:extLst>
          </p:cNvPr>
          <p:cNvSpPr>
            <a:spLocks noGrp="1"/>
          </p:cNvSpPr>
          <p:nvPr>
            <p:ph type="title"/>
          </p:nvPr>
        </p:nvSpPr>
        <p:spPr/>
        <p:txBody>
          <a:bodyPr/>
          <a:lstStyle/>
          <a:p>
            <a:r>
              <a:rPr lang="en-US" dirty="0">
                <a:latin typeface="Georgia"/>
              </a:rPr>
              <a:t>Dataset Description</a:t>
            </a:r>
            <a:endParaRPr lang="en-US" dirty="0"/>
          </a:p>
        </p:txBody>
      </p:sp>
      <p:sp>
        <p:nvSpPr>
          <p:cNvPr id="3" name="Content Placeholder 2">
            <a:extLst>
              <a:ext uri="{FF2B5EF4-FFF2-40B4-BE49-F238E27FC236}">
                <a16:creationId xmlns:a16="http://schemas.microsoft.com/office/drawing/2014/main" id="{76115135-FF88-586B-7814-F3B35572B612}"/>
              </a:ext>
            </a:extLst>
          </p:cNvPr>
          <p:cNvSpPr>
            <a:spLocks noGrp="1"/>
          </p:cNvSpPr>
          <p:nvPr>
            <p:ph idx="1"/>
          </p:nvPr>
        </p:nvSpPr>
        <p:spPr/>
        <p:txBody>
          <a:bodyPr vert="horz" lIns="91440" tIns="45720" rIns="91440" bIns="45720" rtlCol="0" anchor="t">
            <a:noAutofit/>
          </a:bodyPr>
          <a:lstStyle/>
          <a:p>
            <a:r>
              <a:rPr lang="en-US" sz="2000" u="sng" dirty="0">
                <a:solidFill>
                  <a:schemeClr val="tx1">
                    <a:lumMod val="50000"/>
                  </a:schemeClr>
                </a:solidFill>
                <a:latin typeface="Times New Roman"/>
                <a:cs typeface="Times New Roman"/>
              </a:rPr>
              <a:t>Labels</a:t>
            </a:r>
            <a:endParaRPr lang="en-US" sz="2000" dirty="0">
              <a:solidFill>
                <a:schemeClr val="tx1">
                  <a:lumMod val="50000"/>
                </a:schemeClr>
              </a:solidFill>
              <a:cs typeface="Arial" panose="020B0604020202020204"/>
            </a:endParaRPr>
          </a:p>
          <a:p>
            <a:endParaRPr lang="en-US" u="sng" dirty="0">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Times New Roman"/>
              </a:rPr>
              <a:t>    6. Shirt                                                     7. Sneaker</a:t>
            </a:r>
          </a:p>
          <a:p>
            <a:pPr marL="0" indent="0">
              <a:buNone/>
            </a:pPr>
            <a:endParaRPr lang="en-US" u="sng" dirty="0">
              <a:solidFill>
                <a:schemeClr val="tx1">
                  <a:lumMod val="50000"/>
                </a:schemeClr>
              </a:solidFill>
              <a:latin typeface="Times New Roman"/>
              <a:cs typeface="Times New Roman"/>
            </a:endParaRPr>
          </a:p>
        </p:txBody>
      </p:sp>
      <p:sp>
        <p:nvSpPr>
          <p:cNvPr id="4" name="Footer Placeholder 3">
            <a:extLst>
              <a:ext uri="{FF2B5EF4-FFF2-40B4-BE49-F238E27FC236}">
                <a16:creationId xmlns:a16="http://schemas.microsoft.com/office/drawing/2014/main" id="{AF0053E9-F727-B9D7-8EFC-C3C10D71474F}"/>
              </a:ext>
            </a:extLst>
          </p:cNvPr>
          <p:cNvSpPr>
            <a:spLocks noGrp="1"/>
          </p:cNvSpPr>
          <p:nvPr>
            <p:ph type="ftr" sz="quarter" idx="10"/>
          </p:nvPr>
        </p:nvSpPr>
        <p:spPr/>
        <p:txBody>
          <a:bodyPr/>
          <a:lstStyle/>
          <a:p>
            <a:fld id="{EB53C135-CEC6-A548-8917-8F7FEB82358B}" type="slidenum">
              <a:rPr lang="en-US" smtClean="0"/>
              <a:pPr/>
              <a:t>8</a:t>
            </a:fld>
            <a:endParaRPr lang="en-US" dirty="0"/>
          </a:p>
        </p:txBody>
      </p:sp>
      <p:pic>
        <p:nvPicPr>
          <p:cNvPr id="7" name="Picture 7" descr="Graphical user interface&#10;&#10;Description automatically generated">
            <a:extLst>
              <a:ext uri="{FF2B5EF4-FFF2-40B4-BE49-F238E27FC236}">
                <a16:creationId xmlns:a16="http://schemas.microsoft.com/office/drawing/2014/main" id="{FB2A2CA6-9D63-1F8E-A404-EBEF6B4F3581}"/>
              </a:ext>
            </a:extLst>
          </p:cNvPr>
          <p:cNvPicPr>
            <a:picLocks noChangeAspect="1"/>
          </p:cNvPicPr>
          <p:nvPr/>
        </p:nvPicPr>
        <p:blipFill>
          <a:blip r:embed="rId2"/>
          <a:stretch>
            <a:fillRect/>
          </a:stretch>
        </p:blipFill>
        <p:spPr>
          <a:xfrm>
            <a:off x="4184296" y="3786622"/>
            <a:ext cx="1991431" cy="2369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picture containing text&#10;&#10;Description automatically generated">
            <a:extLst>
              <a:ext uri="{FF2B5EF4-FFF2-40B4-BE49-F238E27FC236}">
                <a16:creationId xmlns:a16="http://schemas.microsoft.com/office/drawing/2014/main" id="{3BA66BF9-0966-E35E-334E-981F6E91BAA2}"/>
              </a:ext>
            </a:extLst>
          </p:cNvPr>
          <p:cNvPicPr>
            <a:picLocks noChangeAspect="1"/>
          </p:cNvPicPr>
          <p:nvPr/>
        </p:nvPicPr>
        <p:blipFill>
          <a:blip r:embed="rId3"/>
          <a:stretch>
            <a:fillRect/>
          </a:stretch>
        </p:blipFill>
        <p:spPr>
          <a:xfrm>
            <a:off x="915555" y="3870710"/>
            <a:ext cx="1838325" cy="2371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4470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DF3E-9370-586C-B85E-E61CE1C3A4F6}"/>
              </a:ext>
            </a:extLst>
          </p:cNvPr>
          <p:cNvSpPr>
            <a:spLocks noGrp="1"/>
          </p:cNvSpPr>
          <p:nvPr>
            <p:ph type="title"/>
          </p:nvPr>
        </p:nvSpPr>
        <p:spPr/>
        <p:txBody>
          <a:bodyPr/>
          <a:lstStyle/>
          <a:p>
            <a:r>
              <a:rPr lang="en-US" dirty="0"/>
              <a:t>RNN</a:t>
            </a:r>
          </a:p>
        </p:txBody>
      </p:sp>
      <p:sp>
        <p:nvSpPr>
          <p:cNvPr id="3" name="Content Placeholder 2">
            <a:extLst>
              <a:ext uri="{FF2B5EF4-FFF2-40B4-BE49-F238E27FC236}">
                <a16:creationId xmlns:a16="http://schemas.microsoft.com/office/drawing/2014/main" id="{038DD914-9E16-CBEA-B532-11CF32F1A885}"/>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Times New Roman"/>
              </a:rPr>
              <a:t>A recurrent neural network (RNN) is an artificial neural network using sequential data or time series data.</a:t>
            </a:r>
          </a:p>
          <a:p>
            <a:r>
              <a:rPr lang="en-US" dirty="0">
                <a:solidFill>
                  <a:schemeClr val="tx1">
                    <a:lumMod val="50000"/>
                  </a:schemeClr>
                </a:solidFill>
                <a:latin typeface="Times New Roman"/>
                <a:ea typeface="+mn-lt"/>
                <a:cs typeface="Times New Roman"/>
              </a:rPr>
              <a:t>Recurrent neural networks learns from training data.</a:t>
            </a:r>
          </a:p>
          <a:p>
            <a:pPr marL="285750" indent="-285750"/>
            <a:r>
              <a:rPr lang="en-US" dirty="0">
                <a:solidFill>
                  <a:schemeClr val="tx1">
                    <a:lumMod val="50000"/>
                  </a:schemeClr>
                </a:solidFill>
                <a:latin typeface="Times New Roman"/>
                <a:cs typeface="Times New Roman"/>
              </a:rPr>
              <a:t>As they are able to use information from prior inputs to influence the current input and output, they are distinguished by their "memory." Recurrent neural networks produce outputs based on previous elements within the sequence, unlike traditional deep neural networks, which assume inputs and outputs are independent of each other.</a:t>
            </a:r>
            <a:endParaRPr lang="en-US">
              <a:solidFill>
                <a:schemeClr val="tx1">
                  <a:lumMod val="50000"/>
                </a:schemeClr>
              </a:solidFill>
              <a:latin typeface="Times New Roman"/>
              <a:cs typeface="Arial"/>
            </a:endParaRPr>
          </a:p>
          <a:p>
            <a:endParaRPr lang="en-US" dirty="0">
              <a:solidFill>
                <a:schemeClr val="tx1">
                  <a:lumMod val="50000"/>
                </a:schemeClr>
              </a:solidFill>
              <a:latin typeface="Times New Roman"/>
              <a:cs typeface="Arial"/>
            </a:endParaRPr>
          </a:p>
        </p:txBody>
      </p:sp>
      <p:sp>
        <p:nvSpPr>
          <p:cNvPr id="4" name="Footer Placeholder 3">
            <a:extLst>
              <a:ext uri="{FF2B5EF4-FFF2-40B4-BE49-F238E27FC236}">
                <a16:creationId xmlns:a16="http://schemas.microsoft.com/office/drawing/2014/main" id="{E77B7F01-28E3-36D3-418C-6EB4FBA59465}"/>
              </a:ext>
            </a:extLst>
          </p:cNvPr>
          <p:cNvSpPr>
            <a:spLocks noGrp="1"/>
          </p:cNvSpPr>
          <p:nvPr>
            <p:ph type="ftr" sz="quarter" idx="10"/>
          </p:nvPr>
        </p:nvSpPr>
        <p:spPr/>
        <p:txBody>
          <a:bodyPr/>
          <a:lstStyle/>
          <a:p>
            <a:fld id="{EB53C135-CEC6-A548-8917-8F7FEB82358B}" type="slidenum">
              <a:rPr lang="en-US" smtClean="0"/>
              <a:pPr/>
              <a:t>80</a:t>
            </a:fld>
            <a:endParaRPr lang="en-US" dirty="0"/>
          </a:p>
        </p:txBody>
      </p:sp>
    </p:spTree>
    <p:extLst>
      <p:ext uri="{BB962C8B-B14F-4D97-AF65-F5344CB8AC3E}">
        <p14:creationId xmlns:p14="http://schemas.microsoft.com/office/powerpoint/2010/main" val="3595980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898B-24FC-9808-B6BF-E1D6F109EBF6}"/>
              </a:ext>
            </a:extLst>
          </p:cNvPr>
          <p:cNvSpPr>
            <a:spLocks noGrp="1"/>
          </p:cNvSpPr>
          <p:nvPr>
            <p:ph type="title"/>
          </p:nvPr>
        </p:nvSpPr>
        <p:spPr/>
        <p:txBody>
          <a:bodyPr/>
          <a:lstStyle/>
          <a:p>
            <a:r>
              <a:rPr lang="en-US" dirty="0">
                <a:latin typeface="Georgia"/>
              </a:rPr>
              <a:t>VGG-16</a:t>
            </a:r>
            <a:endParaRPr lang="en-US" dirty="0"/>
          </a:p>
        </p:txBody>
      </p:sp>
      <p:sp>
        <p:nvSpPr>
          <p:cNvPr id="3" name="Content Placeholder 2">
            <a:extLst>
              <a:ext uri="{FF2B5EF4-FFF2-40B4-BE49-F238E27FC236}">
                <a16:creationId xmlns:a16="http://schemas.microsoft.com/office/drawing/2014/main" id="{71527C32-0FE0-85CD-615E-E80E7628DC82}"/>
              </a:ext>
            </a:extLst>
          </p:cNvPr>
          <p:cNvSpPr>
            <a:spLocks noGrp="1"/>
          </p:cNvSpPr>
          <p:nvPr>
            <p:ph idx="1"/>
          </p:nvPr>
        </p:nvSpPr>
        <p:spPr/>
        <p:txBody>
          <a:bodyPr vert="horz" lIns="91440" tIns="45720" rIns="91440" bIns="45720" rtlCol="0" anchor="t">
            <a:noAutofit/>
          </a:bodyPr>
          <a:lstStyle/>
          <a:p>
            <a:r>
              <a:rPr lang="en-US" dirty="0">
                <a:solidFill>
                  <a:schemeClr val="tx1">
                    <a:lumMod val="50000"/>
                  </a:schemeClr>
                </a:solidFill>
                <a:latin typeface="Times New Roman"/>
                <a:ea typeface="+mn-lt"/>
                <a:cs typeface="+mn-lt"/>
              </a:rPr>
              <a:t>VGG-16( Visual Geometry Group) is a convolutional neural network that is 16 layers deep.</a:t>
            </a:r>
            <a:endParaRPr lang="en-US">
              <a:solidFill>
                <a:schemeClr val="tx1">
                  <a:lumMod val="50000"/>
                </a:schemeClr>
              </a:solidFill>
              <a:latin typeface="Times New Roman"/>
              <a:cs typeface="Times New Roman"/>
            </a:endParaRPr>
          </a:p>
          <a:p>
            <a:r>
              <a:rPr lang="en-US" dirty="0">
                <a:solidFill>
                  <a:schemeClr val="tx1">
                    <a:lumMod val="50000"/>
                  </a:schemeClr>
                </a:solidFill>
                <a:latin typeface="Times New Roman"/>
                <a:ea typeface="+mn-lt"/>
                <a:cs typeface="+mn-lt"/>
              </a:rPr>
              <a:t> VGG16 would be able to classify images of different types.</a:t>
            </a:r>
          </a:p>
          <a:p>
            <a:r>
              <a:rPr lang="en-US" dirty="0">
                <a:solidFill>
                  <a:schemeClr val="tx1">
                    <a:lumMod val="50000"/>
                  </a:schemeClr>
                </a:solidFill>
                <a:latin typeface="Times New Roman"/>
                <a:ea typeface="+mn-lt"/>
                <a:cs typeface="+mn-lt"/>
              </a:rPr>
              <a:t>It is a huge network with a total of nearly138 million parameters.</a:t>
            </a:r>
            <a:endParaRPr lang="en-US" dirty="0">
              <a:solidFill>
                <a:schemeClr val="tx1">
                  <a:lumMod val="50000"/>
                </a:schemeClr>
              </a:solidFill>
              <a:latin typeface="Times New Roman"/>
              <a:cs typeface="Arial" panose="020B0604020202020204"/>
            </a:endParaRPr>
          </a:p>
          <a:p>
            <a:r>
              <a:rPr lang="en-US" dirty="0">
                <a:solidFill>
                  <a:schemeClr val="tx1">
                    <a:lumMod val="50000"/>
                  </a:schemeClr>
                </a:solidFill>
                <a:latin typeface="Times New Roman"/>
                <a:cs typeface="Arial" panose="020B0604020202020204"/>
              </a:rPr>
              <a:t>A test accuracy of 91.69% was obtained using VGG-16 as the model on the dataset.</a:t>
            </a:r>
          </a:p>
          <a:p>
            <a:endParaRPr lang="en-US" dirty="0">
              <a:cs typeface="Arial" panose="020B0604020202020204"/>
            </a:endParaRPr>
          </a:p>
          <a:p>
            <a:endParaRPr lang="en-US" dirty="0">
              <a:cs typeface="Arial" panose="020B0604020202020204"/>
            </a:endParaRPr>
          </a:p>
          <a:p>
            <a:endParaRPr lang="en-US" dirty="0">
              <a:cs typeface="Arial" panose="020B0604020202020204"/>
            </a:endParaRPr>
          </a:p>
        </p:txBody>
      </p:sp>
      <p:sp>
        <p:nvSpPr>
          <p:cNvPr id="4" name="Footer Placeholder 3">
            <a:extLst>
              <a:ext uri="{FF2B5EF4-FFF2-40B4-BE49-F238E27FC236}">
                <a16:creationId xmlns:a16="http://schemas.microsoft.com/office/drawing/2014/main" id="{1FD73BE1-3AB0-71F5-CAED-FCACED9EA8D5}"/>
              </a:ext>
            </a:extLst>
          </p:cNvPr>
          <p:cNvSpPr>
            <a:spLocks noGrp="1"/>
          </p:cNvSpPr>
          <p:nvPr>
            <p:ph type="ftr" sz="quarter" idx="10"/>
          </p:nvPr>
        </p:nvSpPr>
        <p:spPr/>
        <p:txBody>
          <a:bodyPr/>
          <a:lstStyle/>
          <a:p>
            <a:fld id="{EB53C135-CEC6-A548-8917-8F7FEB82358B}" type="slidenum">
              <a:rPr lang="en-US" smtClean="0"/>
              <a:pPr/>
              <a:t>81</a:t>
            </a:fld>
            <a:endParaRPr lang="en-US" dirty="0"/>
          </a:p>
        </p:txBody>
      </p:sp>
    </p:spTree>
    <p:extLst>
      <p:ext uri="{BB962C8B-B14F-4D97-AF65-F5344CB8AC3E}">
        <p14:creationId xmlns:p14="http://schemas.microsoft.com/office/powerpoint/2010/main" val="1480003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18DF-8066-CE7C-B25C-6F3BAAA18F79}"/>
              </a:ext>
            </a:extLst>
          </p:cNvPr>
          <p:cNvSpPr>
            <a:spLocks noGrp="1"/>
          </p:cNvSpPr>
          <p:nvPr>
            <p:ph type="title"/>
          </p:nvPr>
        </p:nvSpPr>
        <p:spPr/>
        <p:txBody>
          <a:bodyPr/>
          <a:lstStyle/>
          <a:p>
            <a:r>
              <a:rPr lang="en-US" dirty="0">
                <a:latin typeface="Georgia"/>
              </a:rPr>
              <a:t>VGG-16</a:t>
            </a:r>
            <a:endParaRPr lang="en-US" dirty="0"/>
          </a:p>
        </p:txBody>
      </p:sp>
      <p:sp>
        <p:nvSpPr>
          <p:cNvPr id="3" name="Content Placeholder 2">
            <a:extLst>
              <a:ext uri="{FF2B5EF4-FFF2-40B4-BE49-F238E27FC236}">
                <a16:creationId xmlns:a16="http://schemas.microsoft.com/office/drawing/2014/main" id="{116141F3-1586-13A6-BE47-7B90A4FB7312}"/>
              </a:ext>
            </a:extLst>
          </p:cNvPr>
          <p:cNvSpPr>
            <a:spLocks noGrp="1"/>
          </p:cNvSpPr>
          <p:nvPr>
            <p:ph idx="1"/>
          </p:nvPr>
        </p:nvSpPr>
        <p:spPr/>
        <p:txBody>
          <a:bodyPr vert="horz" lIns="91440" tIns="45720" rIns="91440" bIns="45720" rtlCol="0" anchor="t">
            <a:noAutofit/>
          </a:bodyPr>
          <a:lstStyle/>
          <a:p>
            <a:r>
              <a:rPr lang="en-US" dirty="0">
                <a:cs typeface="Arial"/>
              </a:rPr>
              <a:t>Model: </a:t>
            </a:r>
          </a:p>
          <a:p>
            <a:pPr marL="0" indent="0">
              <a:buNone/>
            </a:pPr>
            <a:r>
              <a:rPr lang="en-US" dirty="0">
                <a:cs typeface="Arial"/>
              </a:rPr>
              <a:t>    Activation = '</a:t>
            </a:r>
            <a:r>
              <a:rPr lang="en-US" dirty="0" err="1">
                <a:cs typeface="Arial"/>
              </a:rPr>
              <a:t>relu</a:t>
            </a:r>
            <a:r>
              <a:rPr lang="en-US" dirty="0">
                <a:cs typeface="Arial"/>
              </a:rPr>
              <a:t>'</a:t>
            </a:r>
          </a:p>
          <a:p>
            <a:pPr marL="0" indent="0">
              <a:buNone/>
            </a:pPr>
            <a:r>
              <a:rPr lang="en-US" dirty="0">
                <a:cs typeface="Arial"/>
              </a:rPr>
              <a:t>    Activation = '</a:t>
            </a:r>
            <a:r>
              <a:rPr lang="en-US" dirty="0" err="1">
                <a:cs typeface="Arial"/>
              </a:rPr>
              <a:t>softmax</a:t>
            </a:r>
            <a:r>
              <a:rPr lang="en-US" dirty="0">
                <a:cs typeface="Arial"/>
              </a:rPr>
              <a:t>' for Dense Output layer</a:t>
            </a:r>
          </a:p>
          <a:p>
            <a:pPr marL="0" indent="0">
              <a:buNone/>
            </a:pPr>
            <a:r>
              <a:rPr lang="en-US" dirty="0">
                <a:cs typeface="Arial"/>
              </a:rPr>
              <a:t>    Optimizer = '</a:t>
            </a:r>
            <a:r>
              <a:rPr lang="en-US" dirty="0" err="1">
                <a:cs typeface="Arial"/>
              </a:rPr>
              <a:t>adam</a:t>
            </a:r>
            <a:r>
              <a:rPr lang="en-US" dirty="0">
                <a:cs typeface="Arial"/>
              </a:rPr>
              <a:t>'</a:t>
            </a:r>
          </a:p>
          <a:p>
            <a:pPr marL="0" indent="0">
              <a:buNone/>
            </a:pPr>
            <a:r>
              <a:rPr lang="en-US" dirty="0">
                <a:cs typeface="Arial"/>
              </a:rPr>
              <a:t>    </a:t>
            </a:r>
            <a:r>
              <a:rPr lang="en-US" dirty="0">
                <a:ea typeface="+mn-lt"/>
                <a:cs typeface="+mn-lt"/>
              </a:rPr>
              <a:t>loss = '</a:t>
            </a:r>
            <a:r>
              <a:rPr lang="en-US" dirty="0" err="1">
                <a:ea typeface="+mn-lt"/>
                <a:cs typeface="+mn-lt"/>
              </a:rPr>
              <a:t>categorical_crossentropy</a:t>
            </a:r>
            <a:r>
              <a:rPr lang="en-US" dirty="0">
                <a:ea typeface="+mn-lt"/>
                <a:cs typeface="+mn-lt"/>
              </a:rPr>
              <a:t>'</a:t>
            </a:r>
          </a:p>
          <a:p>
            <a:pPr marL="0" indent="0">
              <a:buNone/>
            </a:pPr>
            <a:r>
              <a:rPr lang="en-US" dirty="0">
                <a:cs typeface="Arial"/>
              </a:rPr>
              <a:t>    Epochs = 10</a:t>
            </a:r>
          </a:p>
          <a:p>
            <a:pPr marL="0" indent="0">
              <a:buNone/>
            </a:pPr>
            <a:r>
              <a:rPr lang="en-US" dirty="0">
                <a:cs typeface="Arial"/>
              </a:rPr>
              <a:t>    </a:t>
            </a:r>
            <a:r>
              <a:rPr lang="en-US" dirty="0" err="1">
                <a:cs typeface="Arial"/>
              </a:rPr>
              <a:t>Batch_size</a:t>
            </a:r>
            <a:r>
              <a:rPr lang="en-US" dirty="0">
                <a:cs typeface="Arial"/>
              </a:rPr>
              <a:t> = 256</a:t>
            </a:r>
          </a:p>
          <a:p>
            <a:pPr marL="0" indent="0">
              <a:buNone/>
            </a:pPr>
            <a:r>
              <a:rPr lang="en-US" dirty="0">
                <a:cs typeface="Arial"/>
              </a:rPr>
              <a:t>    </a:t>
            </a:r>
            <a:r>
              <a:rPr lang="en-US" dirty="0" err="1">
                <a:ea typeface="+mn-lt"/>
                <a:cs typeface="+mn-lt"/>
              </a:rPr>
              <a:t>min_lr</a:t>
            </a:r>
            <a:r>
              <a:rPr lang="en-US" dirty="0">
                <a:ea typeface="+mn-lt"/>
                <a:cs typeface="+mn-lt"/>
              </a:rPr>
              <a:t> = 0.00001</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6E88734E-9F13-1ADE-067E-26F8E197BE0F}"/>
              </a:ext>
            </a:extLst>
          </p:cNvPr>
          <p:cNvSpPr>
            <a:spLocks noGrp="1"/>
          </p:cNvSpPr>
          <p:nvPr>
            <p:ph type="ftr" sz="quarter" idx="10"/>
          </p:nvPr>
        </p:nvSpPr>
        <p:spPr/>
        <p:txBody>
          <a:bodyPr/>
          <a:lstStyle/>
          <a:p>
            <a:fld id="{EB53C135-CEC6-A548-8917-8F7FEB82358B}" type="slidenum">
              <a:rPr lang="en-US" smtClean="0"/>
              <a:pPr/>
              <a:t>82</a:t>
            </a:fld>
            <a:endParaRPr lang="en-US" dirty="0"/>
          </a:p>
        </p:txBody>
      </p:sp>
    </p:spTree>
    <p:extLst>
      <p:ext uri="{BB962C8B-B14F-4D97-AF65-F5344CB8AC3E}">
        <p14:creationId xmlns:p14="http://schemas.microsoft.com/office/powerpoint/2010/main" val="20865419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05C6-A3FB-27AB-05B0-870680170AD1}"/>
              </a:ext>
            </a:extLst>
          </p:cNvPr>
          <p:cNvSpPr>
            <a:spLocks noGrp="1"/>
          </p:cNvSpPr>
          <p:nvPr>
            <p:ph type="title"/>
          </p:nvPr>
        </p:nvSpPr>
        <p:spPr/>
        <p:txBody>
          <a:bodyPr/>
          <a:lstStyle/>
          <a:p>
            <a:r>
              <a:rPr lang="en-US" dirty="0">
                <a:latin typeface="Georgia"/>
              </a:rPr>
              <a:t>VGG-16 Model</a:t>
            </a:r>
            <a:endParaRPr lang="en-US" dirty="0"/>
          </a:p>
        </p:txBody>
      </p:sp>
      <p:pic>
        <p:nvPicPr>
          <p:cNvPr id="5" name="Picture 5">
            <a:extLst>
              <a:ext uri="{FF2B5EF4-FFF2-40B4-BE49-F238E27FC236}">
                <a16:creationId xmlns:a16="http://schemas.microsoft.com/office/drawing/2014/main" id="{E0BBBD9C-666B-A3AE-BD45-81E1AEB2B4F7}"/>
              </a:ext>
            </a:extLst>
          </p:cNvPr>
          <p:cNvPicPr>
            <a:picLocks noGrp="1" noChangeAspect="1"/>
          </p:cNvPicPr>
          <p:nvPr>
            <p:ph idx="1"/>
          </p:nvPr>
        </p:nvPicPr>
        <p:blipFill>
          <a:blip r:embed="rId2"/>
          <a:stretch>
            <a:fillRect/>
          </a:stretch>
        </p:blipFill>
        <p:spPr>
          <a:xfrm>
            <a:off x="695208" y="2298305"/>
            <a:ext cx="5805913" cy="396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4CFB0004-B745-3406-F936-C66BDF26C89E}"/>
              </a:ext>
            </a:extLst>
          </p:cNvPr>
          <p:cNvSpPr>
            <a:spLocks noGrp="1"/>
          </p:cNvSpPr>
          <p:nvPr>
            <p:ph type="ftr" sz="quarter" idx="10"/>
          </p:nvPr>
        </p:nvSpPr>
        <p:spPr/>
        <p:txBody>
          <a:bodyPr/>
          <a:lstStyle/>
          <a:p>
            <a:fld id="{EB53C135-CEC6-A548-8917-8F7FEB82358B}" type="slidenum">
              <a:rPr lang="en-US" smtClean="0"/>
              <a:pPr/>
              <a:t>83</a:t>
            </a:fld>
            <a:endParaRPr lang="en-US" dirty="0"/>
          </a:p>
        </p:txBody>
      </p:sp>
    </p:spTree>
    <p:extLst>
      <p:ext uri="{BB962C8B-B14F-4D97-AF65-F5344CB8AC3E}">
        <p14:creationId xmlns:p14="http://schemas.microsoft.com/office/powerpoint/2010/main" val="628080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E220-307D-96B2-12BB-4026A3B1A9EA}"/>
              </a:ext>
            </a:extLst>
          </p:cNvPr>
          <p:cNvSpPr>
            <a:spLocks noGrp="1"/>
          </p:cNvSpPr>
          <p:nvPr>
            <p:ph type="title"/>
          </p:nvPr>
        </p:nvSpPr>
        <p:spPr/>
        <p:txBody>
          <a:bodyPr/>
          <a:lstStyle/>
          <a:p>
            <a:r>
              <a:rPr lang="en-US" dirty="0"/>
              <a:t>RNN</a:t>
            </a:r>
          </a:p>
        </p:txBody>
      </p:sp>
      <p:sp>
        <p:nvSpPr>
          <p:cNvPr id="3" name="Content Placeholder 2">
            <a:extLst>
              <a:ext uri="{FF2B5EF4-FFF2-40B4-BE49-F238E27FC236}">
                <a16:creationId xmlns:a16="http://schemas.microsoft.com/office/drawing/2014/main" id="{690C13A3-2E41-D06D-5359-29E382005E9B}"/>
              </a:ext>
            </a:extLst>
          </p:cNvPr>
          <p:cNvSpPr>
            <a:spLocks noGrp="1"/>
          </p:cNvSpPr>
          <p:nvPr>
            <p:ph idx="1"/>
          </p:nvPr>
        </p:nvSpPr>
        <p:spPr/>
        <p:txBody>
          <a:bodyPr vert="horz" lIns="91440" tIns="45720" rIns="91440" bIns="45720" rtlCol="0" anchor="t">
            <a:noAutofit/>
          </a:bodyPr>
          <a:lstStyle/>
          <a:p>
            <a:pPr marL="285750" indent="-285750"/>
            <a:endParaRPr lang="en-US" dirty="0">
              <a:solidFill>
                <a:schemeClr val="tx1">
                  <a:lumMod val="50000"/>
                </a:schemeClr>
              </a:solidFill>
              <a:latin typeface="Times New Roman"/>
              <a:ea typeface="+mn-lt"/>
              <a:cs typeface="Times New Roman"/>
            </a:endParaRPr>
          </a:p>
          <a:p>
            <a:pPr marL="285750" indent="-285750"/>
            <a:r>
              <a:rPr lang="en-US" dirty="0">
                <a:latin typeface="Times New Roman"/>
                <a:cs typeface="Times New Roman"/>
              </a:rPr>
              <a:t>Due to its internal memory, it's the first algorithm that remembers its input, making it ideal for ML problems that involve sequential data.</a:t>
            </a:r>
          </a:p>
          <a:p>
            <a:pPr marL="285750" indent="-285750"/>
            <a:r>
              <a:rPr lang="en-US" dirty="0">
                <a:latin typeface="Times New Roman"/>
                <a:cs typeface="Times New Roman"/>
              </a:rPr>
              <a:t>The information in a RNN is cycled through a loop. It considers both the current input and what it has learned from previous inputs when making a decision.</a:t>
            </a:r>
          </a:p>
          <a:p>
            <a:pPr marL="285750" indent="-285750"/>
            <a:r>
              <a:rPr lang="en-US" dirty="0">
                <a:latin typeface="Times New Roman"/>
                <a:cs typeface="Times New Roman"/>
              </a:rPr>
              <a:t>A typical RNN has a short-term memory. Along with an LSTM they can have a long-term memory.</a:t>
            </a:r>
          </a:p>
          <a:p>
            <a:endParaRPr lang="en-US" dirty="0">
              <a:latin typeface="Arial"/>
              <a:ea typeface="+mn-lt"/>
              <a:cs typeface="Arial"/>
            </a:endParaRPr>
          </a:p>
        </p:txBody>
      </p:sp>
      <p:sp>
        <p:nvSpPr>
          <p:cNvPr id="4" name="Footer Placeholder 3">
            <a:extLst>
              <a:ext uri="{FF2B5EF4-FFF2-40B4-BE49-F238E27FC236}">
                <a16:creationId xmlns:a16="http://schemas.microsoft.com/office/drawing/2014/main" id="{7A0C6CF3-8F44-8E9D-D57F-1112AAFBB9C9}"/>
              </a:ext>
            </a:extLst>
          </p:cNvPr>
          <p:cNvSpPr>
            <a:spLocks noGrp="1"/>
          </p:cNvSpPr>
          <p:nvPr>
            <p:ph type="ftr" sz="quarter" idx="10"/>
          </p:nvPr>
        </p:nvSpPr>
        <p:spPr/>
        <p:txBody>
          <a:bodyPr/>
          <a:lstStyle/>
          <a:p>
            <a:fld id="{EB53C135-CEC6-A548-8917-8F7FEB82358B}" type="slidenum">
              <a:rPr lang="en-US" smtClean="0"/>
              <a:pPr/>
              <a:t>84</a:t>
            </a:fld>
            <a:endParaRPr lang="en-US" dirty="0"/>
          </a:p>
        </p:txBody>
      </p:sp>
    </p:spTree>
    <p:extLst>
      <p:ext uri="{BB962C8B-B14F-4D97-AF65-F5344CB8AC3E}">
        <p14:creationId xmlns:p14="http://schemas.microsoft.com/office/powerpoint/2010/main" val="1466419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F21-8988-7D89-71A6-6294CB8C3A21}"/>
              </a:ext>
            </a:extLst>
          </p:cNvPr>
          <p:cNvSpPr>
            <a:spLocks noGrp="1"/>
          </p:cNvSpPr>
          <p:nvPr>
            <p:ph type="title"/>
          </p:nvPr>
        </p:nvSpPr>
        <p:spPr>
          <a:xfrm>
            <a:off x="566928" y="1499616"/>
            <a:ext cx="6951472" cy="590931"/>
          </a:xfrm>
        </p:spPr>
        <p:txBody>
          <a:bodyPr/>
          <a:lstStyle/>
          <a:p>
            <a:r>
              <a:rPr lang="en-US">
                <a:latin typeface="Georgia"/>
              </a:rPr>
              <a:t>RNN Model</a:t>
            </a:r>
            <a:endParaRPr lang="en-US"/>
          </a:p>
        </p:txBody>
      </p:sp>
      <p:pic>
        <p:nvPicPr>
          <p:cNvPr id="5" name="Picture 5" descr="Text&#10;&#10;Description automatically generated">
            <a:extLst>
              <a:ext uri="{FF2B5EF4-FFF2-40B4-BE49-F238E27FC236}">
                <a16:creationId xmlns:a16="http://schemas.microsoft.com/office/drawing/2014/main" id="{767143CF-B872-B7EF-437B-9D75F665461A}"/>
              </a:ext>
            </a:extLst>
          </p:cNvPr>
          <p:cNvPicPr>
            <a:picLocks noGrp="1" noChangeAspect="1"/>
          </p:cNvPicPr>
          <p:nvPr>
            <p:ph idx="1"/>
          </p:nvPr>
        </p:nvPicPr>
        <p:blipFill>
          <a:blip r:embed="rId2"/>
          <a:stretch>
            <a:fillRect/>
          </a:stretch>
        </p:blipFill>
        <p:spPr>
          <a:xfrm>
            <a:off x="665768" y="2241861"/>
            <a:ext cx="5808346" cy="4222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0DD22ECA-96F0-51D4-2409-E4D6CD68772E}"/>
              </a:ext>
            </a:extLst>
          </p:cNvPr>
          <p:cNvSpPr>
            <a:spLocks noGrp="1"/>
          </p:cNvSpPr>
          <p:nvPr>
            <p:ph type="ftr" sz="quarter" idx="10"/>
          </p:nvPr>
        </p:nvSpPr>
        <p:spPr/>
        <p:txBody>
          <a:bodyPr/>
          <a:lstStyle/>
          <a:p>
            <a:fld id="{EB53C135-CEC6-A548-8917-8F7FEB82358B}" type="slidenum">
              <a:rPr lang="en-US" smtClean="0"/>
              <a:pPr/>
              <a:t>85</a:t>
            </a:fld>
            <a:endParaRPr lang="en-US" dirty="0"/>
          </a:p>
        </p:txBody>
      </p:sp>
    </p:spTree>
    <p:extLst>
      <p:ext uri="{BB962C8B-B14F-4D97-AF65-F5344CB8AC3E}">
        <p14:creationId xmlns:p14="http://schemas.microsoft.com/office/powerpoint/2010/main" val="1585823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373E-FB0C-8144-7BA0-6622F244911A}"/>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41D93840-669B-EC6B-462D-969A053F7869}"/>
              </a:ext>
            </a:extLst>
          </p:cNvPr>
          <p:cNvSpPr>
            <a:spLocks noGrp="1"/>
          </p:cNvSpPr>
          <p:nvPr>
            <p:ph idx="1"/>
          </p:nvPr>
        </p:nvSpPr>
        <p:spPr/>
        <p:txBody>
          <a:bodyPr vert="horz" lIns="91440" tIns="45720" rIns="91440" bIns="45720" rtlCol="0" anchor="t">
            <a:noAutofit/>
          </a:bodyPr>
          <a:lstStyle/>
          <a:p>
            <a:r>
              <a:rPr lang="en-US">
                <a:solidFill>
                  <a:schemeClr val="tx1">
                    <a:lumMod val="50000"/>
                  </a:schemeClr>
                </a:solidFill>
                <a:latin typeface="Times New Roman"/>
                <a:cs typeface="Arial"/>
              </a:rPr>
              <a:t>Layers:</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LSTM(128) ; Activation = 'relu'</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Dropout(0.2)</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ea typeface="+mn-lt"/>
                <a:cs typeface="+mn-lt"/>
              </a:rPr>
              <a:t>   LSTM(128) ;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ea typeface="+mn-lt"/>
                <a:cs typeface="+mn-lt"/>
              </a:rPr>
              <a:t>   Dropout(0.2)</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cs typeface="Arial"/>
              </a:rPr>
              <a:t>   Dense(32);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Dropout(0.2)</a:t>
            </a:r>
            <a:endParaRPr lang="en-US" dirty="0">
              <a:solidFill>
                <a:schemeClr val="tx1">
                  <a:lumMod val="50000"/>
                </a:schemeClr>
              </a:solidFill>
              <a:latin typeface="Times New Roman"/>
              <a:cs typeface="Arial"/>
            </a:endParaRPr>
          </a:p>
          <a:p>
            <a:pPr>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Dense(10); Activation = 'softmax'</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Optimizer = 'Adam' ; </a:t>
            </a:r>
            <a:r>
              <a:rPr lang="en-US" dirty="0">
                <a:solidFill>
                  <a:schemeClr val="tx1">
                    <a:lumMod val="50000"/>
                  </a:schemeClr>
                </a:solidFill>
                <a:latin typeface="Times New Roman"/>
                <a:ea typeface="+mn-lt"/>
                <a:cs typeface="+mn-lt"/>
              </a:rPr>
              <a:t>lr=1e-3, decay=1e-5</a:t>
            </a:r>
            <a:endParaRPr lang="en-US" dirty="0">
              <a:solidFill>
                <a:schemeClr val="tx1">
                  <a:lumMod val="50000"/>
                </a:schemeClr>
              </a:solidFill>
              <a:latin typeface="Times New Roman"/>
              <a:cs typeface="Arial"/>
            </a:endParaRPr>
          </a:p>
          <a:p>
            <a:pPr>
              <a:buNone/>
            </a:pPr>
            <a:endParaRPr lang="en-US" dirty="0">
              <a:cs typeface="Arial"/>
            </a:endParaRPr>
          </a:p>
          <a:p>
            <a:pPr>
              <a:buNone/>
            </a:pPr>
            <a:endParaRPr lang="en-US" dirty="0">
              <a:cs typeface="Arial"/>
            </a:endParaRPr>
          </a:p>
          <a:p>
            <a:pPr marL="0" indent="0">
              <a:buNone/>
            </a:pPr>
            <a:endParaRPr lang="en-US" dirty="0">
              <a:cs typeface="Arial"/>
            </a:endParaRPr>
          </a:p>
          <a:p>
            <a:pPr marL="0" indent="0">
              <a:buNone/>
            </a:pPr>
            <a:r>
              <a:rPr lang="en-US" dirty="0">
                <a:cs typeface="Arial"/>
              </a:rPr>
              <a:t>   </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9880240E-39B6-E2D2-E3DC-1D480BCAF80F}"/>
              </a:ext>
            </a:extLst>
          </p:cNvPr>
          <p:cNvSpPr>
            <a:spLocks noGrp="1"/>
          </p:cNvSpPr>
          <p:nvPr>
            <p:ph type="ftr" sz="quarter" idx="10"/>
          </p:nvPr>
        </p:nvSpPr>
        <p:spPr/>
        <p:txBody>
          <a:bodyPr/>
          <a:lstStyle/>
          <a:p>
            <a:fld id="{EB53C135-CEC6-A548-8917-8F7FEB82358B}" type="slidenum">
              <a:rPr lang="en-US" smtClean="0"/>
              <a:pPr/>
              <a:t>86</a:t>
            </a:fld>
            <a:endParaRPr lang="en-US" dirty="0"/>
          </a:p>
        </p:txBody>
      </p:sp>
    </p:spTree>
    <p:extLst>
      <p:ext uri="{BB962C8B-B14F-4D97-AF65-F5344CB8AC3E}">
        <p14:creationId xmlns:p14="http://schemas.microsoft.com/office/powerpoint/2010/main" val="1828168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6444-B15A-7EAF-30D5-1F061A899506}"/>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64158020-89AE-429A-57F5-F12F42D7D56F}"/>
              </a:ext>
            </a:extLst>
          </p:cNvPr>
          <p:cNvSpPr>
            <a:spLocks noGrp="1"/>
          </p:cNvSpPr>
          <p:nvPr>
            <p:ph idx="1"/>
          </p:nvPr>
        </p:nvSpPr>
        <p:spPr/>
        <p:txBody>
          <a:bodyPr vert="horz" lIns="91440" tIns="45720" rIns="91440" bIns="45720" rtlCol="0" anchor="t">
            <a:noAutofit/>
          </a:bodyPr>
          <a:lstStyle/>
          <a:p>
            <a:r>
              <a:rPr lang="en-US">
                <a:solidFill>
                  <a:schemeClr val="tx1">
                    <a:lumMod val="50000"/>
                  </a:schemeClr>
                </a:solidFill>
                <a:latin typeface="Times New Roman"/>
                <a:cs typeface="Arial"/>
              </a:rPr>
              <a:t>Model:</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Epoch = 10</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loss='sparse_categorical_crossentropy'</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 = 0.2</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test loss: 0.2994 </a:t>
            </a:r>
          </a:p>
          <a:p>
            <a:pPr marL="0" indent="0">
              <a:buNone/>
            </a:pPr>
            <a:r>
              <a:rPr lang="en-US">
                <a:solidFill>
                  <a:schemeClr val="tx1">
                    <a:lumMod val="50000"/>
                  </a:schemeClr>
                </a:solidFill>
                <a:latin typeface="Times New Roman"/>
                <a:ea typeface="+mn-lt"/>
                <a:cs typeface="+mn-lt"/>
              </a:rPr>
              <a:t>   test accuracy: 0.9007</a:t>
            </a:r>
            <a:endParaRPr lang="en-US" dirty="0">
              <a:solidFill>
                <a:schemeClr val="tx1">
                  <a:lumMod val="50000"/>
                </a:schemeClr>
              </a:solidFill>
              <a:latin typeface="Times New Roman"/>
              <a:cs typeface="Arial"/>
            </a:endParaRPr>
          </a:p>
          <a:p>
            <a:pPr marL="0" indent="0">
              <a:buNone/>
            </a:pPr>
            <a:endParaRPr lang="en-US" dirty="0">
              <a:cs typeface="Arial"/>
            </a:endParaRPr>
          </a:p>
          <a:p>
            <a:pPr marL="0" indent="0">
              <a:buNone/>
            </a:pPr>
            <a:endParaRPr lang="en-US" dirty="0">
              <a:cs typeface="Arial"/>
            </a:endParaRPr>
          </a:p>
        </p:txBody>
      </p:sp>
      <p:sp>
        <p:nvSpPr>
          <p:cNvPr id="4" name="Footer Placeholder 3">
            <a:extLst>
              <a:ext uri="{FF2B5EF4-FFF2-40B4-BE49-F238E27FC236}">
                <a16:creationId xmlns:a16="http://schemas.microsoft.com/office/drawing/2014/main" id="{38320136-81EE-2A4B-08CA-DC9FB1D90341}"/>
              </a:ext>
            </a:extLst>
          </p:cNvPr>
          <p:cNvSpPr>
            <a:spLocks noGrp="1"/>
          </p:cNvSpPr>
          <p:nvPr>
            <p:ph type="ftr" sz="quarter" idx="10"/>
          </p:nvPr>
        </p:nvSpPr>
        <p:spPr/>
        <p:txBody>
          <a:bodyPr/>
          <a:lstStyle/>
          <a:p>
            <a:fld id="{EB53C135-CEC6-A548-8917-8F7FEB82358B}" type="slidenum">
              <a:rPr lang="en-US" smtClean="0"/>
              <a:pPr/>
              <a:t>87</a:t>
            </a:fld>
            <a:endParaRPr lang="en-US" dirty="0"/>
          </a:p>
        </p:txBody>
      </p:sp>
    </p:spTree>
    <p:extLst>
      <p:ext uri="{BB962C8B-B14F-4D97-AF65-F5344CB8AC3E}">
        <p14:creationId xmlns:p14="http://schemas.microsoft.com/office/powerpoint/2010/main" val="3218872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A862-8205-89A5-2635-AB8C37266289}"/>
              </a:ext>
            </a:extLst>
          </p:cNvPr>
          <p:cNvSpPr>
            <a:spLocks noGrp="1"/>
          </p:cNvSpPr>
          <p:nvPr>
            <p:ph type="title"/>
          </p:nvPr>
        </p:nvSpPr>
        <p:spPr/>
        <p:txBody>
          <a:bodyPr/>
          <a:lstStyle/>
          <a:p>
            <a:r>
              <a:rPr lang="en-US">
                <a:latin typeface="Georgia"/>
              </a:rPr>
              <a:t>RNN Model</a:t>
            </a:r>
            <a:endParaRPr lang="en-US"/>
          </a:p>
        </p:txBody>
      </p:sp>
      <p:pic>
        <p:nvPicPr>
          <p:cNvPr id="5" name="Picture 5" descr="Chart, line chart&#10;&#10;Description automatically generated">
            <a:extLst>
              <a:ext uri="{FF2B5EF4-FFF2-40B4-BE49-F238E27FC236}">
                <a16:creationId xmlns:a16="http://schemas.microsoft.com/office/drawing/2014/main" id="{11E80395-605E-5A47-06DF-A9C2D72BEA12}"/>
              </a:ext>
            </a:extLst>
          </p:cNvPr>
          <p:cNvPicPr>
            <a:picLocks noGrp="1" noChangeAspect="1"/>
          </p:cNvPicPr>
          <p:nvPr>
            <p:ph idx="1"/>
          </p:nvPr>
        </p:nvPicPr>
        <p:blipFill>
          <a:blip r:embed="rId2"/>
          <a:stretch>
            <a:fillRect/>
          </a:stretch>
        </p:blipFill>
        <p:spPr>
          <a:xfrm>
            <a:off x="566745" y="2422232"/>
            <a:ext cx="5004505" cy="34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68596AD7-C8A4-7C7F-2A4D-777912A0C57D}"/>
              </a:ext>
            </a:extLst>
          </p:cNvPr>
          <p:cNvSpPr>
            <a:spLocks noGrp="1"/>
          </p:cNvSpPr>
          <p:nvPr>
            <p:ph type="ftr" sz="quarter" idx="10"/>
          </p:nvPr>
        </p:nvSpPr>
        <p:spPr/>
        <p:txBody>
          <a:bodyPr/>
          <a:lstStyle/>
          <a:p>
            <a:fld id="{EB53C135-CEC6-A548-8917-8F7FEB82358B}" type="slidenum">
              <a:rPr lang="en-US" smtClean="0"/>
              <a:pPr/>
              <a:t>88</a:t>
            </a:fld>
            <a:endParaRPr lang="en-US" dirty="0"/>
          </a:p>
        </p:txBody>
      </p:sp>
    </p:spTree>
    <p:extLst>
      <p:ext uri="{BB962C8B-B14F-4D97-AF65-F5344CB8AC3E}">
        <p14:creationId xmlns:p14="http://schemas.microsoft.com/office/powerpoint/2010/main" val="8492457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A862-8205-89A5-2635-AB8C37266289}"/>
              </a:ext>
            </a:extLst>
          </p:cNvPr>
          <p:cNvSpPr>
            <a:spLocks noGrp="1"/>
          </p:cNvSpPr>
          <p:nvPr>
            <p:ph type="title"/>
          </p:nvPr>
        </p:nvSpPr>
        <p:spPr/>
        <p:txBody>
          <a:bodyPr/>
          <a:lstStyle/>
          <a:p>
            <a:r>
              <a:rPr lang="en-US">
                <a:latin typeface="Georgia"/>
              </a:rPr>
              <a:t>RNN Model</a:t>
            </a:r>
            <a:endParaRPr lang="en-US"/>
          </a:p>
        </p:txBody>
      </p:sp>
      <p:sp>
        <p:nvSpPr>
          <p:cNvPr id="4" name="Footer Placeholder 3">
            <a:extLst>
              <a:ext uri="{FF2B5EF4-FFF2-40B4-BE49-F238E27FC236}">
                <a16:creationId xmlns:a16="http://schemas.microsoft.com/office/drawing/2014/main" id="{68596AD7-C8A4-7C7F-2A4D-777912A0C57D}"/>
              </a:ext>
            </a:extLst>
          </p:cNvPr>
          <p:cNvSpPr>
            <a:spLocks noGrp="1"/>
          </p:cNvSpPr>
          <p:nvPr>
            <p:ph type="ftr" sz="quarter" idx="10"/>
          </p:nvPr>
        </p:nvSpPr>
        <p:spPr/>
        <p:txBody>
          <a:bodyPr/>
          <a:lstStyle/>
          <a:p>
            <a:fld id="{EB53C135-CEC6-A548-8917-8F7FEB82358B}" type="slidenum">
              <a:rPr lang="en-US" smtClean="0"/>
              <a:pPr/>
              <a:t>89</a:t>
            </a:fld>
            <a:endParaRPr lang="en-US" dirty="0"/>
          </a:p>
        </p:txBody>
      </p:sp>
      <p:pic>
        <p:nvPicPr>
          <p:cNvPr id="7" name="Picture 7" descr="Chart, line chart&#10;&#10;Description automatically generated">
            <a:extLst>
              <a:ext uri="{FF2B5EF4-FFF2-40B4-BE49-F238E27FC236}">
                <a16:creationId xmlns:a16="http://schemas.microsoft.com/office/drawing/2014/main" id="{56E25477-BB69-D809-AC41-F1A1436C5535}"/>
              </a:ext>
            </a:extLst>
          </p:cNvPr>
          <p:cNvPicPr>
            <a:picLocks noGrp="1" noChangeAspect="1"/>
          </p:cNvPicPr>
          <p:nvPr>
            <p:ph idx="1"/>
          </p:nvPr>
        </p:nvPicPr>
        <p:blipFill>
          <a:blip r:embed="rId2"/>
          <a:stretch>
            <a:fillRect/>
          </a:stretch>
        </p:blipFill>
        <p:spPr>
          <a:xfrm>
            <a:off x="764652" y="2394009"/>
            <a:ext cx="4721576" cy="3565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070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47E8-F501-B531-E52E-E2524D0BFDD2}"/>
              </a:ext>
            </a:extLst>
          </p:cNvPr>
          <p:cNvSpPr>
            <a:spLocks noGrp="1"/>
          </p:cNvSpPr>
          <p:nvPr>
            <p:ph type="title"/>
          </p:nvPr>
        </p:nvSpPr>
        <p:spPr/>
        <p:txBody>
          <a:bodyPr/>
          <a:lstStyle/>
          <a:p>
            <a:r>
              <a:rPr lang="en-US" dirty="0">
                <a:latin typeface="Georgia"/>
              </a:rPr>
              <a:t>Dataset Description</a:t>
            </a:r>
            <a:endParaRPr lang="en-US" dirty="0"/>
          </a:p>
        </p:txBody>
      </p:sp>
      <p:sp>
        <p:nvSpPr>
          <p:cNvPr id="3" name="Content Placeholder 2">
            <a:extLst>
              <a:ext uri="{FF2B5EF4-FFF2-40B4-BE49-F238E27FC236}">
                <a16:creationId xmlns:a16="http://schemas.microsoft.com/office/drawing/2014/main" id="{76115135-FF88-586B-7814-F3B35572B612}"/>
              </a:ext>
            </a:extLst>
          </p:cNvPr>
          <p:cNvSpPr>
            <a:spLocks noGrp="1"/>
          </p:cNvSpPr>
          <p:nvPr>
            <p:ph idx="1"/>
          </p:nvPr>
        </p:nvSpPr>
        <p:spPr/>
        <p:txBody>
          <a:bodyPr vert="horz" lIns="91440" tIns="45720" rIns="91440" bIns="45720" rtlCol="0" anchor="t">
            <a:noAutofit/>
          </a:bodyPr>
          <a:lstStyle/>
          <a:p>
            <a:r>
              <a:rPr lang="en-US" sz="2000" u="sng" dirty="0">
                <a:solidFill>
                  <a:schemeClr val="tx1">
                    <a:lumMod val="50000"/>
                  </a:schemeClr>
                </a:solidFill>
                <a:latin typeface="Times New Roman"/>
                <a:cs typeface="Times New Roman"/>
              </a:rPr>
              <a:t>Labels</a:t>
            </a:r>
            <a:endParaRPr lang="en-US" sz="2000" dirty="0">
              <a:solidFill>
                <a:schemeClr val="tx1">
                  <a:lumMod val="50000"/>
                </a:schemeClr>
              </a:solidFill>
              <a:cs typeface="Arial" panose="020B0604020202020204"/>
            </a:endParaRPr>
          </a:p>
          <a:p>
            <a:endParaRPr lang="en-US" u="sng" dirty="0">
              <a:solidFill>
                <a:schemeClr val="tx1">
                  <a:lumMod val="50000"/>
                </a:schemeClr>
              </a:solidFill>
              <a:latin typeface="Times New Roman"/>
              <a:cs typeface="Times New Roman"/>
            </a:endParaRPr>
          </a:p>
          <a:p>
            <a:pPr marL="0" indent="0">
              <a:buNone/>
            </a:pPr>
            <a:r>
              <a:rPr lang="en-US" dirty="0">
                <a:solidFill>
                  <a:schemeClr val="tx1">
                    <a:lumMod val="50000"/>
                  </a:schemeClr>
                </a:solidFill>
                <a:latin typeface="Times New Roman"/>
                <a:cs typeface="Times New Roman"/>
              </a:rPr>
              <a:t>    8.  Bag                                                   9. Ankle boot</a:t>
            </a:r>
          </a:p>
          <a:p>
            <a:pPr marL="0" indent="0">
              <a:buNone/>
            </a:pPr>
            <a:endParaRPr lang="en-US" u="sng" dirty="0">
              <a:solidFill>
                <a:schemeClr val="tx1">
                  <a:lumMod val="50000"/>
                </a:schemeClr>
              </a:solidFill>
              <a:latin typeface="Times New Roman"/>
              <a:cs typeface="Times New Roman"/>
            </a:endParaRPr>
          </a:p>
        </p:txBody>
      </p:sp>
      <p:sp>
        <p:nvSpPr>
          <p:cNvPr id="4" name="Footer Placeholder 3">
            <a:extLst>
              <a:ext uri="{FF2B5EF4-FFF2-40B4-BE49-F238E27FC236}">
                <a16:creationId xmlns:a16="http://schemas.microsoft.com/office/drawing/2014/main" id="{AF0053E9-F727-B9D7-8EFC-C3C10D71474F}"/>
              </a:ext>
            </a:extLst>
          </p:cNvPr>
          <p:cNvSpPr>
            <a:spLocks noGrp="1"/>
          </p:cNvSpPr>
          <p:nvPr>
            <p:ph type="ftr" sz="quarter" idx="10"/>
          </p:nvPr>
        </p:nvSpPr>
        <p:spPr/>
        <p:txBody>
          <a:bodyPr/>
          <a:lstStyle/>
          <a:p>
            <a:fld id="{EB53C135-CEC6-A548-8917-8F7FEB82358B}" type="slidenum">
              <a:rPr lang="en-US" smtClean="0"/>
              <a:pPr/>
              <a:t>9</a:t>
            </a:fld>
            <a:endParaRPr lang="en-US" dirty="0"/>
          </a:p>
        </p:txBody>
      </p:sp>
      <p:pic>
        <p:nvPicPr>
          <p:cNvPr id="7" name="Picture 7">
            <a:extLst>
              <a:ext uri="{FF2B5EF4-FFF2-40B4-BE49-F238E27FC236}">
                <a16:creationId xmlns:a16="http://schemas.microsoft.com/office/drawing/2014/main" id="{3164702E-F078-B1C2-163B-A636D21442F0}"/>
              </a:ext>
            </a:extLst>
          </p:cNvPr>
          <p:cNvPicPr>
            <a:picLocks noChangeAspect="1"/>
          </p:cNvPicPr>
          <p:nvPr/>
        </p:nvPicPr>
        <p:blipFill>
          <a:blip r:embed="rId2"/>
          <a:stretch>
            <a:fillRect/>
          </a:stretch>
        </p:blipFill>
        <p:spPr>
          <a:xfrm>
            <a:off x="954226" y="3690211"/>
            <a:ext cx="2209800" cy="2371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Graphical user interface&#10;&#10;Description automatically generated">
            <a:extLst>
              <a:ext uri="{FF2B5EF4-FFF2-40B4-BE49-F238E27FC236}">
                <a16:creationId xmlns:a16="http://schemas.microsoft.com/office/drawing/2014/main" id="{DE25A554-F843-1F2E-558C-FFE5D2D78AB9}"/>
              </a:ext>
            </a:extLst>
          </p:cNvPr>
          <p:cNvPicPr>
            <a:picLocks noChangeAspect="1"/>
          </p:cNvPicPr>
          <p:nvPr/>
        </p:nvPicPr>
        <p:blipFill>
          <a:blip r:embed="rId3"/>
          <a:stretch>
            <a:fillRect/>
          </a:stretch>
        </p:blipFill>
        <p:spPr>
          <a:xfrm>
            <a:off x="4316566" y="3685758"/>
            <a:ext cx="2066925" cy="2371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8410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373E-FB0C-8144-7BA0-6622F244911A}"/>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41D93840-669B-EC6B-462D-969A053F7869}"/>
              </a:ext>
            </a:extLst>
          </p:cNvPr>
          <p:cNvSpPr>
            <a:spLocks noGrp="1"/>
          </p:cNvSpPr>
          <p:nvPr>
            <p:ph idx="1"/>
          </p:nvPr>
        </p:nvSpPr>
        <p:spPr/>
        <p:txBody>
          <a:bodyPr vert="horz" lIns="91440" tIns="45720" rIns="91440" bIns="45720" rtlCol="0" anchor="t">
            <a:noAutofit/>
          </a:bodyPr>
          <a:lstStyle/>
          <a:p>
            <a:r>
              <a:rPr lang="en-US">
                <a:solidFill>
                  <a:schemeClr val="tx1">
                    <a:lumMod val="50000"/>
                  </a:schemeClr>
                </a:solidFill>
                <a:latin typeface="Times New Roman"/>
                <a:cs typeface="Arial"/>
              </a:rPr>
              <a:t>Layers:</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LSTM(128) ; Activation = 'relu'</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Dropout(0.5)</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ea typeface="+mn-lt"/>
                <a:cs typeface="+mn-lt"/>
              </a:rPr>
              <a:t>   LSTM(128) ;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ea typeface="+mn-lt"/>
                <a:cs typeface="+mn-lt"/>
              </a:rPr>
              <a:t>   Dropout(0.5)</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cs typeface="Arial"/>
              </a:rPr>
              <a:t>   Dense(32);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Dropout(0.5)</a:t>
            </a:r>
            <a:endParaRPr lang="en-US" dirty="0">
              <a:solidFill>
                <a:schemeClr val="tx1">
                  <a:lumMod val="50000"/>
                </a:schemeClr>
              </a:solidFill>
              <a:latin typeface="Times New Roman"/>
              <a:cs typeface="Arial"/>
            </a:endParaRPr>
          </a:p>
          <a:p>
            <a:pPr>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Dense(10); Activation = 'softmax'</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Optimizer = 'Adam' ; </a:t>
            </a:r>
            <a:r>
              <a:rPr lang="en-US" dirty="0">
                <a:solidFill>
                  <a:schemeClr val="tx1">
                    <a:lumMod val="50000"/>
                  </a:schemeClr>
                </a:solidFill>
                <a:latin typeface="Times New Roman"/>
                <a:ea typeface="+mn-lt"/>
                <a:cs typeface="+mn-lt"/>
              </a:rPr>
              <a:t>lr=1e-3, decay=1e-5</a:t>
            </a:r>
            <a:endParaRPr lang="en-US" dirty="0">
              <a:solidFill>
                <a:schemeClr val="tx1">
                  <a:lumMod val="50000"/>
                </a:schemeClr>
              </a:solidFill>
              <a:latin typeface="Times New Roman"/>
              <a:cs typeface="Arial"/>
            </a:endParaRPr>
          </a:p>
          <a:p>
            <a:pPr>
              <a:buNone/>
            </a:pPr>
            <a:endParaRPr lang="en-US" dirty="0">
              <a:cs typeface="Arial"/>
            </a:endParaRPr>
          </a:p>
          <a:p>
            <a:pPr>
              <a:buNone/>
            </a:pPr>
            <a:endParaRPr lang="en-US" dirty="0">
              <a:cs typeface="Arial"/>
            </a:endParaRPr>
          </a:p>
          <a:p>
            <a:pPr marL="0" indent="0">
              <a:buNone/>
            </a:pPr>
            <a:endParaRPr lang="en-US" dirty="0">
              <a:cs typeface="Arial"/>
            </a:endParaRPr>
          </a:p>
          <a:p>
            <a:pPr marL="0" indent="0">
              <a:buNone/>
            </a:pPr>
            <a:r>
              <a:rPr lang="en-US" dirty="0">
                <a:cs typeface="Arial"/>
              </a:rPr>
              <a:t>   </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9880240E-39B6-E2D2-E3DC-1D480BCAF80F}"/>
              </a:ext>
            </a:extLst>
          </p:cNvPr>
          <p:cNvSpPr>
            <a:spLocks noGrp="1"/>
          </p:cNvSpPr>
          <p:nvPr>
            <p:ph type="ftr" sz="quarter" idx="10"/>
          </p:nvPr>
        </p:nvSpPr>
        <p:spPr/>
        <p:txBody>
          <a:bodyPr/>
          <a:lstStyle/>
          <a:p>
            <a:fld id="{EB53C135-CEC6-A548-8917-8F7FEB82358B}" type="slidenum">
              <a:rPr lang="en-US" smtClean="0"/>
              <a:pPr/>
              <a:t>90</a:t>
            </a:fld>
            <a:endParaRPr lang="en-US" dirty="0"/>
          </a:p>
        </p:txBody>
      </p:sp>
    </p:spTree>
    <p:extLst>
      <p:ext uri="{BB962C8B-B14F-4D97-AF65-F5344CB8AC3E}">
        <p14:creationId xmlns:p14="http://schemas.microsoft.com/office/powerpoint/2010/main" val="15675197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6444-B15A-7EAF-30D5-1F061A899506}"/>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64158020-89AE-429A-57F5-F12F42D7D56F}"/>
              </a:ext>
            </a:extLst>
          </p:cNvPr>
          <p:cNvSpPr>
            <a:spLocks noGrp="1"/>
          </p:cNvSpPr>
          <p:nvPr>
            <p:ph idx="1"/>
          </p:nvPr>
        </p:nvSpPr>
        <p:spPr/>
        <p:txBody>
          <a:bodyPr vert="horz" lIns="91440" tIns="45720" rIns="91440" bIns="45720" rtlCol="0" anchor="t">
            <a:noAutofit/>
          </a:bodyPr>
          <a:lstStyle/>
          <a:p>
            <a:r>
              <a:rPr lang="en-US">
                <a:solidFill>
                  <a:schemeClr val="tx1">
                    <a:lumMod val="50000"/>
                  </a:schemeClr>
                </a:solidFill>
                <a:latin typeface="Times New Roman"/>
                <a:cs typeface="Arial"/>
              </a:rPr>
              <a:t>Model:</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Epoch = 10</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loss='sparse_categorical_crossentropy'</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 = 0.5</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test loss: 0.3543 </a:t>
            </a:r>
          </a:p>
          <a:p>
            <a:pPr marL="0" indent="0">
              <a:buNone/>
            </a:pPr>
            <a:r>
              <a:rPr lang="en-US">
                <a:solidFill>
                  <a:schemeClr val="tx1">
                    <a:lumMod val="50000"/>
                  </a:schemeClr>
                </a:solidFill>
                <a:latin typeface="Times New Roman"/>
                <a:ea typeface="+mn-lt"/>
                <a:cs typeface="+mn-lt"/>
              </a:rPr>
              <a:t>   test accuracy: 0.8716</a:t>
            </a:r>
            <a:endParaRPr lang="en-US">
              <a:solidFill>
                <a:schemeClr val="tx1">
                  <a:lumMod val="50000"/>
                </a:schemeClr>
              </a:solidFill>
              <a:latin typeface="Times New Roman"/>
            </a:endParaRPr>
          </a:p>
          <a:p>
            <a:pPr marL="0" indent="0">
              <a:buNone/>
            </a:pPr>
            <a:r>
              <a:rPr lang="en-US" dirty="0">
                <a:solidFill>
                  <a:schemeClr val="tx1">
                    <a:lumMod val="50000"/>
                  </a:schemeClr>
                </a:solidFill>
                <a:latin typeface="Times New Roman"/>
                <a:ea typeface="+mn-lt"/>
                <a:cs typeface="+mn-lt"/>
              </a:rPr>
              <a:t>  </a:t>
            </a:r>
            <a:endParaRPr lang="en-US" dirty="0">
              <a:solidFill>
                <a:schemeClr val="tx1">
                  <a:lumMod val="50000"/>
                </a:schemeClr>
              </a:solidFill>
              <a:latin typeface="Times New Roman"/>
              <a:cs typeface="Arial"/>
            </a:endParaRPr>
          </a:p>
          <a:p>
            <a:pPr marL="0" indent="0">
              <a:buNone/>
            </a:pPr>
            <a:endParaRPr lang="en-US" dirty="0">
              <a:cs typeface="Arial"/>
            </a:endParaRPr>
          </a:p>
          <a:p>
            <a:pPr marL="0" indent="0">
              <a:buNone/>
            </a:pPr>
            <a:endParaRPr lang="en-US" dirty="0">
              <a:cs typeface="Arial"/>
            </a:endParaRPr>
          </a:p>
        </p:txBody>
      </p:sp>
      <p:sp>
        <p:nvSpPr>
          <p:cNvPr id="4" name="Footer Placeholder 3">
            <a:extLst>
              <a:ext uri="{FF2B5EF4-FFF2-40B4-BE49-F238E27FC236}">
                <a16:creationId xmlns:a16="http://schemas.microsoft.com/office/drawing/2014/main" id="{38320136-81EE-2A4B-08CA-DC9FB1D90341}"/>
              </a:ext>
            </a:extLst>
          </p:cNvPr>
          <p:cNvSpPr>
            <a:spLocks noGrp="1"/>
          </p:cNvSpPr>
          <p:nvPr>
            <p:ph type="ftr" sz="quarter" idx="10"/>
          </p:nvPr>
        </p:nvSpPr>
        <p:spPr/>
        <p:txBody>
          <a:bodyPr/>
          <a:lstStyle/>
          <a:p>
            <a:fld id="{EB53C135-CEC6-A548-8917-8F7FEB82358B}" type="slidenum">
              <a:rPr lang="en-US" smtClean="0"/>
              <a:pPr/>
              <a:t>91</a:t>
            </a:fld>
            <a:endParaRPr lang="en-US" dirty="0"/>
          </a:p>
        </p:txBody>
      </p:sp>
    </p:spTree>
    <p:extLst>
      <p:ext uri="{BB962C8B-B14F-4D97-AF65-F5344CB8AC3E}">
        <p14:creationId xmlns:p14="http://schemas.microsoft.com/office/powerpoint/2010/main" val="1664094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941B-EA39-9CE4-B705-BA256515EE1D}"/>
              </a:ext>
            </a:extLst>
          </p:cNvPr>
          <p:cNvSpPr>
            <a:spLocks noGrp="1"/>
          </p:cNvSpPr>
          <p:nvPr>
            <p:ph type="title"/>
          </p:nvPr>
        </p:nvSpPr>
        <p:spPr/>
        <p:txBody>
          <a:bodyPr/>
          <a:lstStyle/>
          <a:p>
            <a:r>
              <a:rPr lang="en-US">
                <a:latin typeface="Georgia"/>
              </a:rPr>
              <a:t>RNN Model</a:t>
            </a:r>
            <a:endParaRPr lang="en-US"/>
          </a:p>
        </p:txBody>
      </p:sp>
      <p:pic>
        <p:nvPicPr>
          <p:cNvPr id="5" name="Picture 5" descr="Chart, line chart&#10;&#10;Description automatically generated">
            <a:extLst>
              <a:ext uri="{FF2B5EF4-FFF2-40B4-BE49-F238E27FC236}">
                <a16:creationId xmlns:a16="http://schemas.microsoft.com/office/drawing/2014/main" id="{8E8B0AF4-57AC-5B8A-A077-C224DEE4B28A}"/>
              </a:ext>
            </a:extLst>
          </p:cNvPr>
          <p:cNvPicPr>
            <a:picLocks noGrp="1" noChangeAspect="1"/>
          </p:cNvPicPr>
          <p:nvPr>
            <p:ph idx="1"/>
          </p:nvPr>
        </p:nvPicPr>
        <p:blipFill>
          <a:blip r:embed="rId2"/>
          <a:stretch>
            <a:fillRect/>
          </a:stretch>
        </p:blipFill>
        <p:spPr>
          <a:xfrm>
            <a:off x="806986" y="2436343"/>
            <a:ext cx="4778022" cy="367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221ACC7B-7E16-9118-38F9-0B7CAD49B115}"/>
              </a:ext>
            </a:extLst>
          </p:cNvPr>
          <p:cNvSpPr>
            <a:spLocks noGrp="1"/>
          </p:cNvSpPr>
          <p:nvPr>
            <p:ph type="ftr" sz="quarter" idx="10"/>
          </p:nvPr>
        </p:nvSpPr>
        <p:spPr/>
        <p:txBody>
          <a:bodyPr/>
          <a:lstStyle/>
          <a:p>
            <a:fld id="{EB53C135-CEC6-A548-8917-8F7FEB82358B}" type="slidenum">
              <a:rPr lang="en-US" smtClean="0"/>
              <a:pPr/>
              <a:t>92</a:t>
            </a:fld>
            <a:endParaRPr lang="en-US" dirty="0"/>
          </a:p>
        </p:txBody>
      </p:sp>
    </p:spTree>
    <p:extLst>
      <p:ext uri="{BB962C8B-B14F-4D97-AF65-F5344CB8AC3E}">
        <p14:creationId xmlns:p14="http://schemas.microsoft.com/office/powerpoint/2010/main" val="631645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614D-53CA-B3F0-4EA2-A9BFF5E520C1}"/>
              </a:ext>
            </a:extLst>
          </p:cNvPr>
          <p:cNvSpPr>
            <a:spLocks noGrp="1"/>
          </p:cNvSpPr>
          <p:nvPr>
            <p:ph type="title"/>
          </p:nvPr>
        </p:nvSpPr>
        <p:spPr/>
        <p:txBody>
          <a:bodyPr/>
          <a:lstStyle/>
          <a:p>
            <a:r>
              <a:rPr lang="en-US">
                <a:latin typeface="Georgia"/>
              </a:rPr>
              <a:t>RNN Model</a:t>
            </a:r>
            <a:endParaRPr lang="en-US"/>
          </a:p>
        </p:txBody>
      </p:sp>
      <p:pic>
        <p:nvPicPr>
          <p:cNvPr id="5" name="Picture 5" descr="Chart, line chart&#10;&#10;Description automatically generated">
            <a:extLst>
              <a:ext uri="{FF2B5EF4-FFF2-40B4-BE49-F238E27FC236}">
                <a16:creationId xmlns:a16="http://schemas.microsoft.com/office/drawing/2014/main" id="{D0081626-01CE-6D14-34B8-C90C42C41FEC}"/>
              </a:ext>
            </a:extLst>
          </p:cNvPr>
          <p:cNvPicPr>
            <a:picLocks noGrp="1" noChangeAspect="1"/>
          </p:cNvPicPr>
          <p:nvPr>
            <p:ph idx="1"/>
          </p:nvPr>
        </p:nvPicPr>
        <p:blipFill>
          <a:blip r:embed="rId2"/>
          <a:stretch>
            <a:fillRect/>
          </a:stretch>
        </p:blipFill>
        <p:spPr>
          <a:xfrm>
            <a:off x="920228" y="2676232"/>
            <a:ext cx="4833761" cy="3466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4F7F92C0-D9E1-1FE7-0E4A-1B8693312B9C}"/>
              </a:ext>
            </a:extLst>
          </p:cNvPr>
          <p:cNvSpPr>
            <a:spLocks noGrp="1"/>
          </p:cNvSpPr>
          <p:nvPr>
            <p:ph type="ftr" sz="quarter" idx="10"/>
          </p:nvPr>
        </p:nvSpPr>
        <p:spPr/>
        <p:txBody>
          <a:bodyPr/>
          <a:lstStyle/>
          <a:p>
            <a:fld id="{EB53C135-CEC6-A548-8917-8F7FEB82358B}" type="slidenum">
              <a:rPr lang="en-US" smtClean="0"/>
              <a:pPr/>
              <a:t>93</a:t>
            </a:fld>
            <a:endParaRPr lang="en-US" dirty="0"/>
          </a:p>
        </p:txBody>
      </p:sp>
    </p:spTree>
    <p:extLst>
      <p:ext uri="{BB962C8B-B14F-4D97-AF65-F5344CB8AC3E}">
        <p14:creationId xmlns:p14="http://schemas.microsoft.com/office/powerpoint/2010/main" val="2620898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373E-FB0C-8144-7BA0-6622F244911A}"/>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41D93840-669B-EC6B-462D-969A053F7869}"/>
              </a:ext>
            </a:extLst>
          </p:cNvPr>
          <p:cNvSpPr>
            <a:spLocks noGrp="1"/>
          </p:cNvSpPr>
          <p:nvPr>
            <p:ph idx="1"/>
          </p:nvPr>
        </p:nvSpPr>
        <p:spPr/>
        <p:txBody>
          <a:bodyPr vert="horz" lIns="91440" tIns="45720" rIns="91440" bIns="45720" rtlCol="0" anchor="t">
            <a:noAutofit/>
          </a:bodyPr>
          <a:lstStyle/>
          <a:p>
            <a:r>
              <a:rPr lang="en-US">
                <a:solidFill>
                  <a:schemeClr val="tx1">
                    <a:lumMod val="50000"/>
                  </a:schemeClr>
                </a:solidFill>
                <a:latin typeface="Times New Roman"/>
                <a:cs typeface="Arial"/>
              </a:rPr>
              <a:t>Layers:</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LSTM(128) ; Activation = 'relu'</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Dropout(0.5)</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ea typeface="+mn-lt"/>
                <a:cs typeface="+mn-lt"/>
              </a:rPr>
              <a:t>   LSTM(128) ;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ea typeface="+mn-lt"/>
                <a:cs typeface="+mn-lt"/>
              </a:rPr>
              <a:t>   Dropout(0.5)</a:t>
            </a:r>
            <a:endParaRPr lang="en-US" dirty="0">
              <a:solidFill>
                <a:schemeClr val="tx1">
                  <a:lumMod val="50000"/>
                </a:schemeClr>
              </a:solidFill>
              <a:latin typeface="Times New Roman"/>
              <a:cs typeface="Arial"/>
            </a:endParaRPr>
          </a:p>
          <a:p>
            <a:pPr>
              <a:buNone/>
            </a:pPr>
            <a:r>
              <a:rPr lang="en-US">
                <a:solidFill>
                  <a:schemeClr val="tx1">
                    <a:lumMod val="50000"/>
                  </a:schemeClr>
                </a:solidFill>
                <a:latin typeface="Times New Roman"/>
                <a:cs typeface="Arial"/>
              </a:rPr>
              <a:t>   Dense(32); Activation = 'relu'</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Dropout(0.5)</a:t>
            </a:r>
            <a:endParaRPr lang="en-US" dirty="0">
              <a:solidFill>
                <a:schemeClr val="tx1">
                  <a:lumMod val="50000"/>
                </a:schemeClr>
              </a:solidFill>
              <a:latin typeface="Times New Roman"/>
              <a:cs typeface="Arial"/>
            </a:endParaRPr>
          </a:p>
          <a:p>
            <a:pPr>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Dense(10); Activation = 'softmax'</a:t>
            </a:r>
            <a:endParaRPr lang="en-US" dirty="0">
              <a:solidFill>
                <a:schemeClr val="tx1">
                  <a:lumMod val="50000"/>
                </a:schemeClr>
              </a:solidFill>
              <a:latin typeface="Times New Roman"/>
              <a:ea typeface="+mn-lt"/>
              <a:cs typeface="+mn-lt"/>
            </a:endParaRPr>
          </a:p>
          <a:p>
            <a:pPr>
              <a:buNone/>
            </a:pPr>
            <a:r>
              <a:rPr lang="en-US">
                <a:solidFill>
                  <a:schemeClr val="tx1">
                    <a:lumMod val="50000"/>
                  </a:schemeClr>
                </a:solidFill>
                <a:latin typeface="Times New Roman"/>
                <a:cs typeface="Arial"/>
              </a:rPr>
              <a:t>   Optimizer = 'Adam' ; </a:t>
            </a:r>
            <a:r>
              <a:rPr lang="en-US">
                <a:solidFill>
                  <a:schemeClr val="tx1">
                    <a:lumMod val="50000"/>
                  </a:schemeClr>
                </a:solidFill>
                <a:latin typeface="Times New Roman"/>
                <a:ea typeface="+mn-lt"/>
                <a:cs typeface="+mn-lt"/>
              </a:rPr>
              <a:t>lr=1e-4, decay=1e-5</a:t>
            </a:r>
            <a:endParaRPr lang="en-US">
              <a:solidFill>
                <a:schemeClr val="tx1">
                  <a:lumMod val="50000"/>
                </a:schemeClr>
              </a:solidFill>
              <a:latin typeface="Times New Roman"/>
              <a:cs typeface="Arial"/>
            </a:endParaRPr>
          </a:p>
          <a:p>
            <a:pPr>
              <a:buNone/>
            </a:pPr>
            <a:endParaRPr lang="en-US" dirty="0">
              <a:cs typeface="Arial"/>
            </a:endParaRPr>
          </a:p>
          <a:p>
            <a:pPr>
              <a:buNone/>
            </a:pPr>
            <a:endParaRPr lang="en-US" dirty="0">
              <a:cs typeface="Arial"/>
            </a:endParaRPr>
          </a:p>
          <a:p>
            <a:pPr marL="0" indent="0">
              <a:buNone/>
            </a:pPr>
            <a:endParaRPr lang="en-US" dirty="0">
              <a:cs typeface="Arial"/>
            </a:endParaRPr>
          </a:p>
          <a:p>
            <a:pPr marL="0" indent="0">
              <a:buNone/>
            </a:pPr>
            <a:r>
              <a:rPr lang="en-US" dirty="0">
                <a:cs typeface="Arial"/>
              </a:rPr>
              <a:t>   </a:t>
            </a:r>
          </a:p>
          <a:p>
            <a:pPr marL="0" indent="0">
              <a:buNone/>
            </a:pPr>
            <a:r>
              <a:rPr lang="en-US" dirty="0">
                <a:cs typeface="Arial"/>
              </a:rPr>
              <a:t>   </a:t>
            </a:r>
          </a:p>
        </p:txBody>
      </p:sp>
      <p:sp>
        <p:nvSpPr>
          <p:cNvPr id="4" name="Footer Placeholder 3">
            <a:extLst>
              <a:ext uri="{FF2B5EF4-FFF2-40B4-BE49-F238E27FC236}">
                <a16:creationId xmlns:a16="http://schemas.microsoft.com/office/drawing/2014/main" id="{9880240E-39B6-E2D2-E3DC-1D480BCAF80F}"/>
              </a:ext>
            </a:extLst>
          </p:cNvPr>
          <p:cNvSpPr>
            <a:spLocks noGrp="1"/>
          </p:cNvSpPr>
          <p:nvPr>
            <p:ph type="ftr" sz="quarter" idx="10"/>
          </p:nvPr>
        </p:nvSpPr>
        <p:spPr/>
        <p:txBody>
          <a:bodyPr/>
          <a:lstStyle/>
          <a:p>
            <a:fld id="{EB53C135-CEC6-A548-8917-8F7FEB82358B}" type="slidenum">
              <a:rPr lang="en-US" smtClean="0"/>
              <a:pPr/>
              <a:t>94</a:t>
            </a:fld>
            <a:endParaRPr lang="en-US" dirty="0"/>
          </a:p>
        </p:txBody>
      </p:sp>
    </p:spTree>
    <p:extLst>
      <p:ext uri="{BB962C8B-B14F-4D97-AF65-F5344CB8AC3E}">
        <p14:creationId xmlns:p14="http://schemas.microsoft.com/office/powerpoint/2010/main" val="3222998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6444-B15A-7EAF-30D5-1F061A899506}"/>
              </a:ext>
            </a:extLst>
          </p:cNvPr>
          <p:cNvSpPr>
            <a:spLocks noGrp="1"/>
          </p:cNvSpPr>
          <p:nvPr>
            <p:ph type="title"/>
          </p:nvPr>
        </p:nvSpPr>
        <p:spPr/>
        <p:txBody>
          <a:bodyPr/>
          <a:lstStyle/>
          <a:p>
            <a:r>
              <a:rPr lang="en-US">
                <a:latin typeface="Georgia"/>
              </a:rPr>
              <a:t>RNN Model</a:t>
            </a:r>
            <a:endParaRPr lang="en-US"/>
          </a:p>
        </p:txBody>
      </p:sp>
      <p:sp>
        <p:nvSpPr>
          <p:cNvPr id="3" name="Content Placeholder 2">
            <a:extLst>
              <a:ext uri="{FF2B5EF4-FFF2-40B4-BE49-F238E27FC236}">
                <a16:creationId xmlns:a16="http://schemas.microsoft.com/office/drawing/2014/main" id="{64158020-89AE-429A-57F5-F12F42D7D56F}"/>
              </a:ext>
            </a:extLst>
          </p:cNvPr>
          <p:cNvSpPr>
            <a:spLocks noGrp="1"/>
          </p:cNvSpPr>
          <p:nvPr>
            <p:ph idx="1"/>
          </p:nvPr>
        </p:nvSpPr>
        <p:spPr/>
        <p:txBody>
          <a:bodyPr vert="horz" lIns="91440" tIns="45720" rIns="91440" bIns="45720" rtlCol="0" anchor="t">
            <a:noAutofit/>
          </a:bodyPr>
          <a:lstStyle/>
          <a:p>
            <a:pPr marL="285750" indent="-285750"/>
            <a:r>
              <a:rPr lang="en-US">
                <a:solidFill>
                  <a:schemeClr val="tx1">
                    <a:lumMod val="50000"/>
                  </a:schemeClr>
                </a:solidFill>
                <a:latin typeface="Times New Roman"/>
                <a:cs typeface="Arial"/>
              </a:rPr>
              <a:t>Model:</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Epoch = 10</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a:solidFill>
                  <a:schemeClr val="tx1">
                    <a:lumMod val="50000"/>
                  </a:schemeClr>
                </a:solidFill>
                <a:latin typeface="Times New Roman"/>
                <a:ea typeface="+mn-lt"/>
                <a:cs typeface="+mn-lt"/>
              </a:rPr>
              <a:t>  loss='sparse_categorical_crossentropy'</a:t>
            </a:r>
            <a:endParaRPr lang="en-US" dirty="0">
              <a:solidFill>
                <a:schemeClr val="tx1">
                  <a:lumMod val="50000"/>
                </a:schemeClr>
              </a:solidFill>
              <a:latin typeface="Times New Roman"/>
              <a:cs typeface="Arial"/>
            </a:endParaRPr>
          </a:p>
          <a:p>
            <a:pPr marL="0" indent="0">
              <a:buNone/>
            </a:pPr>
            <a:r>
              <a:rPr lang="en-US">
                <a:solidFill>
                  <a:schemeClr val="tx1">
                    <a:lumMod val="50000"/>
                  </a:schemeClr>
                </a:solidFill>
                <a:latin typeface="Times New Roman"/>
                <a:cs typeface="Arial"/>
              </a:rPr>
              <a:t>     Dropout = 0.5</a:t>
            </a:r>
            <a:endParaRPr lang="en-US" dirty="0">
              <a:solidFill>
                <a:schemeClr val="tx1">
                  <a:lumMod val="50000"/>
                </a:schemeClr>
              </a:solidFill>
              <a:latin typeface="Times New Roman"/>
              <a:cs typeface="Arial"/>
            </a:endParaRPr>
          </a:p>
          <a:p>
            <a:pPr marL="0" indent="0">
              <a:buNone/>
            </a:pPr>
            <a:r>
              <a:rPr lang="en-US" dirty="0">
                <a:solidFill>
                  <a:schemeClr val="tx1">
                    <a:lumMod val="50000"/>
                  </a:schemeClr>
                </a:solidFill>
                <a:latin typeface="Times New Roman"/>
                <a:cs typeface="Arial"/>
              </a:rPr>
              <a:t>   </a:t>
            </a:r>
            <a:r>
              <a:rPr lang="en-US" dirty="0">
                <a:solidFill>
                  <a:schemeClr val="tx1">
                    <a:lumMod val="50000"/>
                  </a:schemeClr>
                </a:solidFill>
                <a:latin typeface="Times New Roman"/>
                <a:ea typeface="+mn-lt"/>
                <a:cs typeface="+mn-lt"/>
              </a:rPr>
              <a:t>  </a:t>
            </a:r>
            <a:r>
              <a:rPr lang="en-US">
                <a:solidFill>
                  <a:schemeClr val="tx1">
                    <a:lumMod val="50000"/>
                  </a:schemeClr>
                </a:solidFill>
                <a:latin typeface="Times New Roman"/>
                <a:ea typeface="+mn-lt"/>
                <a:cs typeface="+mn-lt"/>
              </a:rPr>
              <a:t>test loss: 0.3645 </a:t>
            </a:r>
          </a:p>
          <a:p>
            <a:pPr marL="0" indent="0">
              <a:buNone/>
            </a:pPr>
            <a:r>
              <a:rPr lang="en-US">
                <a:solidFill>
                  <a:schemeClr val="tx1">
                    <a:lumMod val="50000"/>
                  </a:schemeClr>
                </a:solidFill>
                <a:latin typeface="Times New Roman"/>
                <a:ea typeface="+mn-lt"/>
                <a:cs typeface="+mn-lt"/>
              </a:rPr>
              <a:t>     test accuracy: 0.8658</a:t>
            </a:r>
            <a:endParaRPr lang="en-US">
              <a:solidFill>
                <a:schemeClr val="tx1">
                  <a:lumMod val="50000"/>
                </a:schemeClr>
              </a:solidFill>
              <a:latin typeface="Times New Roman"/>
            </a:endParaRPr>
          </a:p>
          <a:p>
            <a:pPr marL="0" indent="0">
              <a:buNone/>
            </a:pPr>
            <a:r>
              <a:rPr lang="en-US" dirty="0">
                <a:solidFill>
                  <a:schemeClr val="tx1">
                    <a:lumMod val="50000"/>
                  </a:schemeClr>
                </a:solidFill>
                <a:latin typeface="Times New Roman"/>
                <a:ea typeface="+mn-lt"/>
                <a:cs typeface="+mn-lt"/>
              </a:rPr>
              <a:t>  </a:t>
            </a:r>
            <a:endParaRPr lang="en-US" dirty="0">
              <a:solidFill>
                <a:schemeClr val="tx1">
                  <a:lumMod val="50000"/>
                </a:schemeClr>
              </a:solidFill>
              <a:latin typeface="Times New Roman"/>
              <a:cs typeface="Arial"/>
            </a:endParaRPr>
          </a:p>
          <a:p>
            <a:pPr marL="0" indent="0">
              <a:buNone/>
            </a:pPr>
            <a:endParaRPr lang="en-US" dirty="0">
              <a:cs typeface="Arial"/>
            </a:endParaRPr>
          </a:p>
          <a:p>
            <a:pPr marL="0" indent="0">
              <a:buNone/>
            </a:pPr>
            <a:endParaRPr lang="en-US" dirty="0">
              <a:cs typeface="Arial"/>
            </a:endParaRPr>
          </a:p>
        </p:txBody>
      </p:sp>
      <p:sp>
        <p:nvSpPr>
          <p:cNvPr id="4" name="Footer Placeholder 3">
            <a:extLst>
              <a:ext uri="{FF2B5EF4-FFF2-40B4-BE49-F238E27FC236}">
                <a16:creationId xmlns:a16="http://schemas.microsoft.com/office/drawing/2014/main" id="{38320136-81EE-2A4B-08CA-DC9FB1D90341}"/>
              </a:ext>
            </a:extLst>
          </p:cNvPr>
          <p:cNvSpPr>
            <a:spLocks noGrp="1"/>
          </p:cNvSpPr>
          <p:nvPr>
            <p:ph type="ftr" sz="quarter" idx="10"/>
          </p:nvPr>
        </p:nvSpPr>
        <p:spPr/>
        <p:txBody>
          <a:bodyPr/>
          <a:lstStyle/>
          <a:p>
            <a:fld id="{EB53C135-CEC6-A548-8917-8F7FEB82358B}" type="slidenum">
              <a:rPr lang="en-US" smtClean="0"/>
              <a:pPr/>
              <a:t>95</a:t>
            </a:fld>
            <a:endParaRPr lang="en-US" dirty="0"/>
          </a:p>
        </p:txBody>
      </p:sp>
    </p:spTree>
    <p:extLst>
      <p:ext uri="{BB962C8B-B14F-4D97-AF65-F5344CB8AC3E}">
        <p14:creationId xmlns:p14="http://schemas.microsoft.com/office/powerpoint/2010/main" val="548045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8BC0-711C-E10E-736B-B58C88189F30}"/>
              </a:ext>
            </a:extLst>
          </p:cNvPr>
          <p:cNvSpPr>
            <a:spLocks noGrp="1"/>
          </p:cNvSpPr>
          <p:nvPr>
            <p:ph type="title"/>
          </p:nvPr>
        </p:nvSpPr>
        <p:spPr/>
        <p:txBody>
          <a:bodyPr/>
          <a:lstStyle/>
          <a:p>
            <a:r>
              <a:rPr lang="en-US">
                <a:latin typeface="Georgia"/>
              </a:rPr>
              <a:t>RNN Model</a:t>
            </a:r>
            <a:endParaRPr lang="en-US"/>
          </a:p>
        </p:txBody>
      </p:sp>
      <p:pic>
        <p:nvPicPr>
          <p:cNvPr id="5" name="Picture 5" descr="Chart, line chart&#10;&#10;Description automatically generated">
            <a:extLst>
              <a:ext uri="{FF2B5EF4-FFF2-40B4-BE49-F238E27FC236}">
                <a16:creationId xmlns:a16="http://schemas.microsoft.com/office/drawing/2014/main" id="{B5964460-5DB4-1361-EE06-4403A847463C}"/>
              </a:ext>
            </a:extLst>
          </p:cNvPr>
          <p:cNvPicPr>
            <a:picLocks noGrp="1" noChangeAspect="1"/>
          </p:cNvPicPr>
          <p:nvPr>
            <p:ph idx="1"/>
          </p:nvPr>
        </p:nvPicPr>
        <p:blipFill>
          <a:blip r:embed="rId2"/>
          <a:stretch>
            <a:fillRect/>
          </a:stretch>
        </p:blipFill>
        <p:spPr>
          <a:xfrm>
            <a:off x="792875" y="2605676"/>
            <a:ext cx="4820355" cy="328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C69D9EB1-9D1F-B669-C4A7-36F7844395A9}"/>
              </a:ext>
            </a:extLst>
          </p:cNvPr>
          <p:cNvSpPr>
            <a:spLocks noGrp="1"/>
          </p:cNvSpPr>
          <p:nvPr>
            <p:ph type="ftr" sz="quarter" idx="10"/>
          </p:nvPr>
        </p:nvSpPr>
        <p:spPr/>
        <p:txBody>
          <a:bodyPr/>
          <a:lstStyle/>
          <a:p>
            <a:fld id="{EB53C135-CEC6-A548-8917-8F7FEB82358B}" type="slidenum">
              <a:rPr lang="en-US" smtClean="0"/>
              <a:pPr/>
              <a:t>96</a:t>
            </a:fld>
            <a:endParaRPr lang="en-US" dirty="0"/>
          </a:p>
        </p:txBody>
      </p:sp>
    </p:spTree>
    <p:extLst>
      <p:ext uri="{BB962C8B-B14F-4D97-AF65-F5344CB8AC3E}">
        <p14:creationId xmlns:p14="http://schemas.microsoft.com/office/powerpoint/2010/main" val="319744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AA83-0541-FF53-03AC-472E0124F794}"/>
              </a:ext>
            </a:extLst>
          </p:cNvPr>
          <p:cNvSpPr>
            <a:spLocks noGrp="1"/>
          </p:cNvSpPr>
          <p:nvPr>
            <p:ph type="title"/>
          </p:nvPr>
        </p:nvSpPr>
        <p:spPr/>
        <p:txBody>
          <a:bodyPr/>
          <a:lstStyle/>
          <a:p>
            <a:r>
              <a:rPr lang="en-US">
                <a:latin typeface="Georgia"/>
              </a:rPr>
              <a:t>RNN Model</a:t>
            </a:r>
            <a:endParaRPr lang="en-US"/>
          </a:p>
        </p:txBody>
      </p:sp>
      <p:pic>
        <p:nvPicPr>
          <p:cNvPr id="5" name="Picture 5" descr="Chart, line chart&#10;&#10;Description automatically generated">
            <a:extLst>
              <a:ext uri="{FF2B5EF4-FFF2-40B4-BE49-F238E27FC236}">
                <a16:creationId xmlns:a16="http://schemas.microsoft.com/office/drawing/2014/main" id="{A1F78A9B-001B-0E23-A3D5-F266DEBA4A36}"/>
              </a:ext>
            </a:extLst>
          </p:cNvPr>
          <p:cNvPicPr>
            <a:picLocks noGrp="1" noChangeAspect="1"/>
          </p:cNvPicPr>
          <p:nvPr>
            <p:ph idx="1"/>
          </p:nvPr>
        </p:nvPicPr>
        <p:blipFill>
          <a:blip r:embed="rId2"/>
          <a:stretch>
            <a:fillRect/>
          </a:stretch>
        </p:blipFill>
        <p:spPr>
          <a:xfrm>
            <a:off x="750895" y="2704454"/>
            <a:ext cx="4960761" cy="3353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8BD6BA38-72FD-EB19-59EC-CC3F742A1B7E}"/>
              </a:ext>
            </a:extLst>
          </p:cNvPr>
          <p:cNvSpPr>
            <a:spLocks noGrp="1"/>
          </p:cNvSpPr>
          <p:nvPr>
            <p:ph type="ftr" sz="quarter" idx="10"/>
          </p:nvPr>
        </p:nvSpPr>
        <p:spPr/>
        <p:txBody>
          <a:bodyPr/>
          <a:lstStyle/>
          <a:p>
            <a:fld id="{EB53C135-CEC6-A548-8917-8F7FEB82358B}" type="slidenum">
              <a:rPr lang="en-US" smtClean="0"/>
              <a:pPr/>
              <a:t>97</a:t>
            </a:fld>
            <a:endParaRPr lang="en-US" dirty="0"/>
          </a:p>
        </p:txBody>
      </p:sp>
    </p:spTree>
    <p:extLst>
      <p:ext uri="{BB962C8B-B14F-4D97-AF65-F5344CB8AC3E}">
        <p14:creationId xmlns:p14="http://schemas.microsoft.com/office/powerpoint/2010/main" val="2618474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1287-57C0-FD38-CFC4-8BC9FB7B6531}"/>
              </a:ext>
            </a:extLst>
          </p:cNvPr>
          <p:cNvSpPr>
            <a:spLocks noGrp="1"/>
          </p:cNvSpPr>
          <p:nvPr>
            <p:ph type="title"/>
          </p:nvPr>
        </p:nvSpPr>
        <p:spPr>
          <a:xfrm>
            <a:off x="566928" y="1105670"/>
            <a:ext cx="6951472" cy="1588127"/>
          </a:xfrm>
        </p:spPr>
        <p:txBody>
          <a:bodyPr/>
          <a:lstStyle/>
          <a:p>
            <a:r>
              <a:rPr lang="en-US" dirty="0">
                <a:latin typeface="Georgia"/>
              </a:rPr>
              <a:t>State-of-the-art algorithms Comparision</a:t>
            </a:r>
            <a:endParaRPr lang="en-US" dirty="0"/>
          </a:p>
          <a:p>
            <a:endParaRPr lang="en-US" dirty="0"/>
          </a:p>
        </p:txBody>
      </p:sp>
      <p:graphicFrame>
        <p:nvGraphicFramePr>
          <p:cNvPr id="5" name="Table 5">
            <a:extLst>
              <a:ext uri="{FF2B5EF4-FFF2-40B4-BE49-F238E27FC236}">
                <a16:creationId xmlns:a16="http://schemas.microsoft.com/office/drawing/2014/main" id="{A7370DB8-DF4B-617E-8940-2651A6AA5C9F}"/>
              </a:ext>
            </a:extLst>
          </p:cNvPr>
          <p:cNvGraphicFramePr>
            <a:graphicFrameLocks noGrp="1"/>
          </p:cNvGraphicFramePr>
          <p:nvPr>
            <p:ph idx="1"/>
            <p:extLst>
              <p:ext uri="{D42A27DB-BD31-4B8C-83A1-F6EECF244321}">
                <p14:modId xmlns:p14="http://schemas.microsoft.com/office/powerpoint/2010/main" val="1815581429"/>
              </p:ext>
            </p:extLst>
          </p:nvPr>
        </p:nvGraphicFramePr>
        <p:xfrm>
          <a:off x="565727" y="2303318"/>
          <a:ext cx="6951661" cy="3967415"/>
        </p:xfrm>
        <a:graphic>
          <a:graphicData uri="http://schemas.openxmlformats.org/drawingml/2006/table">
            <a:tbl>
              <a:tblPr firstRow="1" bandRow="1">
                <a:tableStyleId>{5C22544A-7EE6-4342-B048-85BDC9FD1C3A}</a:tableStyleId>
              </a:tblPr>
              <a:tblGrid>
                <a:gridCol w="3509818">
                  <a:extLst>
                    <a:ext uri="{9D8B030D-6E8A-4147-A177-3AD203B41FA5}">
                      <a16:colId xmlns:a16="http://schemas.microsoft.com/office/drawing/2014/main" val="2359516437"/>
                    </a:ext>
                  </a:extLst>
                </a:gridCol>
                <a:gridCol w="3441843">
                  <a:extLst>
                    <a:ext uri="{9D8B030D-6E8A-4147-A177-3AD203B41FA5}">
                      <a16:colId xmlns:a16="http://schemas.microsoft.com/office/drawing/2014/main" val="2771580870"/>
                    </a:ext>
                  </a:extLst>
                </a:gridCol>
              </a:tblGrid>
              <a:tr h="404090">
                <a:tc>
                  <a:txBody>
                    <a:bodyPr/>
                    <a:lstStyle/>
                    <a:p>
                      <a:r>
                        <a:rPr lang="en-US" dirty="0"/>
                        <a:t>Model</a:t>
                      </a:r>
                    </a:p>
                  </a:txBody>
                  <a:tcPr/>
                </a:tc>
                <a:tc>
                  <a:txBody>
                    <a:bodyPr/>
                    <a:lstStyle/>
                    <a:p>
                      <a:r>
                        <a:rPr lang="en-US" dirty="0"/>
                        <a:t>Test Accuracy</a:t>
                      </a:r>
                    </a:p>
                  </a:txBody>
                  <a:tcPr/>
                </a:tc>
                <a:extLst>
                  <a:ext uri="{0D108BD9-81ED-4DB2-BD59-A6C34878D82A}">
                    <a16:rowId xmlns:a16="http://schemas.microsoft.com/office/drawing/2014/main" val="2073381485"/>
                  </a:ext>
                </a:extLst>
              </a:tr>
              <a:tr h="646545">
                <a:tc>
                  <a:txBody>
                    <a:bodyPr/>
                    <a:lstStyle/>
                    <a:p>
                      <a:r>
                        <a:rPr lang="en-US" dirty="0"/>
                        <a:t>CNN</a:t>
                      </a:r>
                    </a:p>
                  </a:txBody>
                  <a:tcPr/>
                </a:tc>
                <a:tc>
                  <a:txBody>
                    <a:bodyPr/>
                    <a:lstStyle/>
                    <a:p>
                      <a:pPr lvl="0" algn="l">
                        <a:lnSpc>
                          <a:spcPct val="100000"/>
                        </a:lnSpc>
                        <a:spcBef>
                          <a:spcPts val="0"/>
                        </a:spcBef>
                        <a:spcAft>
                          <a:spcPts val="0"/>
                        </a:spcAft>
                        <a:buNone/>
                      </a:pPr>
                      <a:r>
                        <a:rPr lang="en-US" sz="1800" b="0" i="0" u="none" strike="noStrike" noProof="0" dirty="0">
                          <a:latin typeface="Arial"/>
                        </a:rPr>
                        <a:t>91.89</a:t>
                      </a:r>
                      <a:endParaRPr lang="en-US" dirty="0"/>
                    </a:p>
                    <a:p>
                      <a:pPr lvl="0">
                        <a:buNone/>
                      </a:pPr>
                      <a:endParaRPr lang="en-US" dirty="0"/>
                    </a:p>
                  </a:txBody>
                  <a:tcPr/>
                </a:tc>
                <a:extLst>
                  <a:ext uri="{0D108BD9-81ED-4DB2-BD59-A6C34878D82A}">
                    <a16:rowId xmlns:a16="http://schemas.microsoft.com/office/drawing/2014/main" val="3318506866"/>
                  </a:ext>
                </a:extLst>
              </a:tr>
              <a:tr h="486130">
                <a:tc>
                  <a:txBody>
                    <a:bodyPr/>
                    <a:lstStyle/>
                    <a:p>
                      <a:r>
                        <a:rPr lang="en-US" dirty="0" err="1"/>
                        <a:t>AlexNet</a:t>
                      </a:r>
                    </a:p>
                  </a:txBody>
                  <a:tcPr/>
                </a:tc>
                <a:tc>
                  <a:txBody>
                    <a:bodyPr/>
                    <a:lstStyle/>
                    <a:p>
                      <a:r>
                        <a:rPr lang="en-US" dirty="0"/>
                        <a:t>80.31</a:t>
                      </a:r>
                    </a:p>
                  </a:txBody>
                  <a:tcPr/>
                </a:tc>
                <a:extLst>
                  <a:ext uri="{0D108BD9-81ED-4DB2-BD59-A6C34878D82A}">
                    <a16:rowId xmlns:a16="http://schemas.microsoft.com/office/drawing/2014/main" val="810968882"/>
                  </a:ext>
                </a:extLst>
              </a:tr>
              <a:tr h="486130">
                <a:tc>
                  <a:txBody>
                    <a:bodyPr/>
                    <a:lstStyle/>
                    <a:p>
                      <a:r>
                        <a:rPr lang="en-US" dirty="0"/>
                        <a:t>LeNet</a:t>
                      </a:r>
                    </a:p>
                  </a:txBody>
                  <a:tcPr/>
                </a:tc>
                <a:tc>
                  <a:txBody>
                    <a:bodyPr/>
                    <a:lstStyle/>
                    <a:p>
                      <a:r>
                        <a:rPr lang="en-US" dirty="0"/>
                        <a:t>78.05</a:t>
                      </a:r>
                    </a:p>
                  </a:txBody>
                  <a:tcPr/>
                </a:tc>
                <a:extLst>
                  <a:ext uri="{0D108BD9-81ED-4DB2-BD59-A6C34878D82A}">
                    <a16:rowId xmlns:a16="http://schemas.microsoft.com/office/drawing/2014/main" val="1237210459"/>
                  </a:ext>
                </a:extLst>
              </a:tr>
              <a:tr h="486130">
                <a:tc>
                  <a:txBody>
                    <a:bodyPr/>
                    <a:lstStyle/>
                    <a:p>
                      <a:r>
                        <a:rPr lang="en-US" dirty="0"/>
                        <a:t>PCA + KNN</a:t>
                      </a:r>
                    </a:p>
                  </a:txBody>
                  <a:tcPr/>
                </a:tc>
                <a:tc>
                  <a:txBody>
                    <a:bodyPr/>
                    <a:lstStyle/>
                    <a:p>
                      <a:r>
                        <a:rPr lang="en-US" dirty="0"/>
                        <a:t>83.19</a:t>
                      </a:r>
                    </a:p>
                  </a:txBody>
                  <a:tcPr/>
                </a:tc>
                <a:extLst>
                  <a:ext uri="{0D108BD9-81ED-4DB2-BD59-A6C34878D82A}">
                    <a16:rowId xmlns:a16="http://schemas.microsoft.com/office/drawing/2014/main" val="2943394962"/>
                  </a:ext>
                </a:extLst>
              </a:tr>
              <a:tr h="486130">
                <a:tc>
                  <a:txBody>
                    <a:bodyPr/>
                    <a:lstStyle/>
                    <a:p>
                      <a:r>
                        <a:rPr lang="en-US" dirty="0"/>
                        <a:t>Neural Network</a:t>
                      </a:r>
                    </a:p>
                  </a:txBody>
                  <a:tcPr/>
                </a:tc>
                <a:tc>
                  <a:txBody>
                    <a:bodyPr/>
                    <a:lstStyle/>
                    <a:p>
                      <a:r>
                        <a:rPr lang="en-US" dirty="0"/>
                        <a:t>89.66</a:t>
                      </a:r>
                    </a:p>
                  </a:txBody>
                  <a:tcPr/>
                </a:tc>
                <a:extLst>
                  <a:ext uri="{0D108BD9-81ED-4DB2-BD59-A6C34878D82A}">
                    <a16:rowId xmlns:a16="http://schemas.microsoft.com/office/drawing/2014/main" val="1326433249"/>
                  </a:ext>
                </a:extLst>
              </a:tr>
              <a:tr h="486130">
                <a:tc>
                  <a:txBody>
                    <a:bodyPr/>
                    <a:lstStyle/>
                    <a:p>
                      <a:r>
                        <a:rPr lang="en-US" dirty="0"/>
                        <a:t>VGG16</a:t>
                      </a:r>
                    </a:p>
                  </a:txBody>
                  <a:tcPr/>
                </a:tc>
                <a:tc>
                  <a:txBody>
                    <a:bodyPr/>
                    <a:lstStyle/>
                    <a:p>
                      <a:r>
                        <a:rPr lang="en-US" dirty="0"/>
                        <a:t>91.69</a:t>
                      </a:r>
                    </a:p>
                  </a:txBody>
                  <a:tcPr/>
                </a:tc>
                <a:extLst>
                  <a:ext uri="{0D108BD9-81ED-4DB2-BD59-A6C34878D82A}">
                    <a16:rowId xmlns:a16="http://schemas.microsoft.com/office/drawing/2014/main" val="3357700556"/>
                  </a:ext>
                </a:extLst>
              </a:tr>
              <a:tr h="486130">
                <a:tc>
                  <a:txBody>
                    <a:bodyPr/>
                    <a:lstStyle/>
                    <a:p>
                      <a:pPr lvl="0">
                        <a:buNone/>
                      </a:pPr>
                      <a:r>
                        <a:rPr lang="en-US" dirty="0"/>
                        <a:t>RNN</a:t>
                      </a:r>
                    </a:p>
                  </a:txBody>
                  <a:tcPr/>
                </a:tc>
                <a:tc>
                  <a:txBody>
                    <a:bodyPr/>
                    <a:lstStyle/>
                    <a:p>
                      <a:pPr lvl="0">
                        <a:buNone/>
                      </a:pPr>
                      <a:r>
                        <a:rPr lang="en-US" dirty="0"/>
                        <a:t>90.07</a:t>
                      </a:r>
                    </a:p>
                  </a:txBody>
                  <a:tcPr/>
                </a:tc>
                <a:extLst>
                  <a:ext uri="{0D108BD9-81ED-4DB2-BD59-A6C34878D82A}">
                    <a16:rowId xmlns:a16="http://schemas.microsoft.com/office/drawing/2014/main" val="762484519"/>
                  </a:ext>
                </a:extLst>
              </a:tr>
            </a:tbl>
          </a:graphicData>
        </a:graphic>
      </p:graphicFrame>
      <p:sp>
        <p:nvSpPr>
          <p:cNvPr id="4" name="Footer Placeholder 3">
            <a:extLst>
              <a:ext uri="{FF2B5EF4-FFF2-40B4-BE49-F238E27FC236}">
                <a16:creationId xmlns:a16="http://schemas.microsoft.com/office/drawing/2014/main" id="{D4FBDE74-9A99-C3D8-BEA9-2FD35F4FC5D7}"/>
              </a:ext>
            </a:extLst>
          </p:cNvPr>
          <p:cNvSpPr>
            <a:spLocks noGrp="1"/>
          </p:cNvSpPr>
          <p:nvPr>
            <p:ph type="ftr" sz="quarter" idx="10"/>
          </p:nvPr>
        </p:nvSpPr>
        <p:spPr/>
        <p:txBody>
          <a:bodyPr/>
          <a:lstStyle/>
          <a:p>
            <a:fld id="{EB53C135-CEC6-A548-8917-8F7FEB82358B}" type="slidenum">
              <a:rPr lang="en-US" smtClean="0"/>
              <a:pPr/>
              <a:t>98</a:t>
            </a:fld>
            <a:endParaRPr lang="en-US" dirty="0"/>
          </a:p>
        </p:txBody>
      </p:sp>
    </p:spTree>
    <p:extLst>
      <p:ext uri="{BB962C8B-B14F-4D97-AF65-F5344CB8AC3E}">
        <p14:creationId xmlns:p14="http://schemas.microsoft.com/office/powerpoint/2010/main" val="29437807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9B90-FDAC-0FE5-5E47-38D9B57E3833}"/>
              </a:ext>
            </a:extLst>
          </p:cNvPr>
          <p:cNvSpPr>
            <a:spLocks noGrp="1"/>
          </p:cNvSpPr>
          <p:nvPr>
            <p:ph type="title"/>
          </p:nvPr>
        </p:nvSpPr>
        <p:spPr>
          <a:xfrm>
            <a:off x="566928" y="1168427"/>
            <a:ext cx="6951472" cy="1089529"/>
          </a:xfrm>
        </p:spPr>
        <p:txBody>
          <a:bodyPr/>
          <a:lstStyle/>
          <a:p>
            <a:r>
              <a:rPr lang="en-US" dirty="0">
                <a:latin typeface="Georgia"/>
              </a:rPr>
              <a:t>State-of-the-art algorithms Comparision</a:t>
            </a:r>
          </a:p>
        </p:txBody>
      </p:sp>
      <p:pic>
        <p:nvPicPr>
          <p:cNvPr id="5" name="Picture 5" descr="Chart, bar chart&#10;&#10;Description automatically generated">
            <a:extLst>
              <a:ext uri="{FF2B5EF4-FFF2-40B4-BE49-F238E27FC236}">
                <a16:creationId xmlns:a16="http://schemas.microsoft.com/office/drawing/2014/main" id="{79C3FD97-619A-FA23-2057-F65EAE52754D}"/>
              </a:ext>
            </a:extLst>
          </p:cNvPr>
          <p:cNvPicPr>
            <a:picLocks noGrp="1" noChangeAspect="1"/>
          </p:cNvPicPr>
          <p:nvPr>
            <p:ph idx="1"/>
          </p:nvPr>
        </p:nvPicPr>
        <p:blipFill>
          <a:blip r:embed="rId2"/>
          <a:stretch>
            <a:fillRect/>
          </a:stretch>
        </p:blipFill>
        <p:spPr>
          <a:xfrm>
            <a:off x="566928" y="2429435"/>
            <a:ext cx="6951472" cy="3664939"/>
          </a:xfrm>
        </p:spPr>
      </p:pic>
      <p:sp>
        <p:nvSpPr>
          <p:cNvPr id="4" name="Footer Placeholder 3">
            <a:extLst>
              <a:ext uri="{FF2B5EF4-FFF2-40B4-BE49-F238E27FC236}">
                <a16:creationId xmlns:a16="http://schemas.microsoft.com/office/drawing/2014/main" id="{778851F5-6796-0763-BA56-6FB0AE3B7ABD}"/>
              </a:ext>
            </a:extLst>
          </p:cNvPr>
          <p:cNvSpPr>
            <a:spLocks noGrp="1"/>
          </p:cNvSpPr>
          <p:nvPr>
            <p:ph type="ftr" sz="quarter" idx="10"/>
          </p:nvPr>
        </p:nvSpPr>
        <p:spPr/>
        <p:txBody>
          <a:bodyPr/>
          <a:lstStyle/>
          <a:p>
            <a:fld id="{EB53C135-CEC6-A548-8917-8F7FEB82358B}" type="slidenum">
              <a:rPr lang="en-US" smtClean="0"/>
              <a:pPr/>
              <a:t>99</a:t>
            </a:fld>
            <a:endParaRPr lang="en-US" dirty="0"/>
          </a:p>
        </p:txBody>
      </p:sp>
    </p:spTree>
    <p:extLst>
      <p:ext uri="{BB962C8B-B14F-4D97-AF65-F5344CB8AC3E}">
        <p14:creationId xmlns:p14="http://schemas.microsoft.com/office/powerpoint/2010/main" val="1575102940"/>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588</Words>
  <Application>Microsoft Office PowerPoint</Application>
  <PresentationFormat>Widescreen</PresentationFormat>
  <Paragraphs>96</Paragraphs>
  <Slides>100</Slides>
  <Notes>0</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Image classification- fashion mnist</vt:lpstr>
      <vt:lpstr>Outline</vt:lpstr>
      <vt:lpstr>Problem Specification</vt:lpstr>
      <vt:lpstr>Dataset Description </vt:lpstr>
      <vt:lpstr>Dataset Description</vt:lpstr>
      <vt:lpstr>Dataset Description </vt:lpstr>
      <vt:lpstr>Dataset Description </vt:lpstr>
      <vt:lpstr>Dataset Description</vt:lpstr>
      <vt:lpstr>Dataset Description</vt:lpstr>
      <vt:lpstr>Dataset Description</vt:lpstr>
      <vt:lpstr>License</vt:lpstr>
      <vt:lpstr>Data Preprocessing</vt:lpstr>
      <vt:lpstr>Data Preprocessing</vt:lpstr>
      <vt:lpstr>Data Visualization </vt:lpstr>
      <vt:lpstr>      Countplot of train Data</vt:lpstr>
      <vt:lpstr>      Countplot of test Data</vt:lpstr>
      <vt:lpstr>PowerPoint Presentation</vt:lpstr>
      <vt:lpstr>Plotting the image with label</vt:lpstr>
      <vt:lpstr>Heatmap</vt:lpstr>
      <vt:lpstr>State-of-the-art algorithms </vt:lpstr>
      <vt:lpstr>PCA </vt:lpstr>
      <vt:lpstr>Plotting variance ratio vs principal components </vt:lpstr>
      <vt:lpstr>PowerPoint Presentation</vt:lpstr>
      <vt:lpstr>Number of components and variance </vt:lpstr>
      <vt:lpstr>KNN </vt:lpstr>
      <vt:lpstr>KNN </vt:lpstr>
      <vt:lpstr>PCA + KNN</vt:lpstr>
      <vt:lpstr>PCA + KNN</vt:lpstr>
      <vt:lpstr>PCA + KNN</vt:lpstr>
      <vt:lpstr>PCA + KNN</vt:lpstr>
      <vt:lpstr>Neural Network</vt:lpstr>
      <vt:lpstr>Neural Network</vt:lpstr>
      <vt:lpstr>Compile the model </vt:lpstr>
      <vt:lpstr>Train the model </vt:lpstr>
      <vt:lpstr>Neural Network</vt:lpstr>
      <vt:lpstr>Model 1</vt:lpstr>
      <vt:lpstr>Neural Network</vt:lpstr>
      <vt:lpstr>Model 2</vt:lpstr>
      <vt:lpstr>Neural Network</vt:lpstr>
      <vt:lpstr>Model 3</vt:lpstr>
      <vt:lpstr>Observation</vt:lpstr>
      <vt:lpstr>CNN</vt:lpstr>
      <vt:lpstr>CNN</vt:lpstr>
      <vt:lpstr>CNN </vt:lpstr>
      <vt:lpstr>CNN</vt:lpstr>
      <vt:lpstr>CNN</vt:lpstr>
      <vt:lpstr>EarlyStopping</vt:lpstr>
      <vt:lpstr>Early Stopping</vt:lpstr>
      <vt:lpstr>EarlyStopping</vt:lpstr>
      <vt:lpstr>Zero Padding</vt:lpstr>
      <vt:lpstr>CNN</vt:lpstr>
      <vt:lpstr>Zero Padding</vt:lpstr>
      <vt:lpstr>Zero Padding</vt:lpstr>
      <vt:lpstr>Dropout</vt:lpstr>
      <vt:lpstr>Dropout</vt:lpstr>
      <vt:lpstr>Dropout</vt:lpstr>
      <vt:lpstr>Dropout</vt:lpstr>
      <vt:lpstr>Dropout</vt:lpstr>
      <vt:lpstr>Dropout</vt:lpstr>
      <vt:lpstr>Dropout</vt:lpstr>
      <vt:lpstr>Dropout</vt:lpstr>
      <vt:lpstr>Optimizer</vt:lpstr>
      <vt:lpstr>Optimizer</vt:lpstr>
      <vt:lpstr>Optimizer</vt:lpstr>
      <vt:lpstr>AlexNet</vt:lpstr>
      <vt:lpstr>AlexNet</vt:lpstr>
      <vt:lpstr>AlexNet</vt:lpstr>
      <vt:lpstr>AlexNet</vt:lpstr>
      <vt:lpstr>Alenet Model</vt:lpstr>
      <vt:lpstr>AlexNet model</vt:lpstr>
      <vt:lpstr>AlexNet Model</vt:lpstr>
      <vt:lpstr>LeNet Model</vt:lpstr>
      <vt:lpstr>LeNet Model</vt:lpstr>
      <vt:lpstr>LeNet</vt:lpstr>
      <vt:lpstr>LeNet</vt:lpstr>
      <vt:lpstr>LeNet Model</vt:lpstr>
      <vt:lpstr>LeNet</vt:lpstr>
      <vt:lpstr>LeNet</vt:lpstr>
      <vt:lpstr>LeNet Model</vt:lpstr>
      <vt:lpstr>RNN</vt:lpstr>
      <vt:lpstr>VGG-16</vt:lpstr>
      <vt:lpstr>VGG-16</vt:lpstr>
      <vt:lpstr>VGG-16 Model</vt:lpstr>
      <vt:lpstr>RNN</vt:lpstr>
      <vt:lpstr>RNN Model</vt:lpstr>
      <vt:lpstr>RNN Model</vt:lpstr>
      <vt:lpstr>RNN Model</vt:lpstr>
      <vt:lpstr>RNN Model</vt:lpstr>
      <vt:lpstr>RNN Model</vt:lpstr>
      <vt:lpstr>RNN Model</vt:lpstr>
      <vt:lpstr>RNN Model</vt:lpstr>
      <vt:lpstr>RNN Model</vt:lpstr>
      <vt:lpstr>RNN Model</vt:lpstr>
      <vt:lpstr>RNN Model</vt:lpstr>
      <vt:lpstr>RNN Model</vt:lpstr>
      <vt:lpstr>RNN Model</vt:lpstr>
      <vt:lpstr>RNN Model</vt:lpstr>
      <vt:lpstr>State-of-the-art algorithms Comparision </vt:lpstr>
      <vt:lpstr>State-of-the-art algorithms Comparision</vt:lpstr>
      <vt:lpstr>State-of-the-art algorithms Comparision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Microsoft Office User</cp:lastModifiedBy>
  <cp:revision>2126</cp:revision>
  <dcterms:created xsi:type="dcterms:W3CDTF">2019-04-04T19:20:28Z</dcterms:created>
  <dcterms:modified xsi:type="dcterms:W3CDTF">2022-12-01T03:31:48Z</dcterms:modified>
  <cp:category/>
</cp:coreProperties>
</file>